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84" r:id="rId2"/>
    <p:sldId id="266" r:id="rId3"/>
    <p:sldId id="291" r:id="rId4"/>
    <p:sldId id="256" r:id="rId5"/>
    <p:sldId id="258" r:id="rId6"/>
    <p:sldId id="267" r:id="rId7"/>
    <p:sldId id="306" r:id="rId8"/>
    <p:sldId id="275" r:id="rId9"/>
    <p:sldId id="262" r:id="rId10"/>
    <p:sldId id="260" r:id="rId11"/>
    <p:sldId id="278" r:id="rId12"/>
    <p:sldId id="289" r:id="rId13"/>
    <p:sldId id="265" r:id="rId14"/>
    <p:sldId id="271" r:id="rId15"/>
    <p:sldId id="307" r:id="rId16"/>
    <p:sldId id="279" r:id="rId17"/>
    <p:sldId id="294" r:id="rId18"/>
    <p:sldId id="293" r:id="rId19"/>
    <p:sldId id="264" r:id="rId20"/>
    <p:sldId id="276" r:id="rId21"/>
    <p:sldId id="295" r:id="rId22"/>
    <p:sldId id="298" r:id="rId23"/>
    <p:sldId id="311" r:id="rId24"/>
    <p:sldId id="299" r:id="rId25"/>
    <p:sldId id="308" r:id="rId26"/>
    <p:sldId id="300" r:id="rId27"/>
    <p:sldId id="309" r:id="rId28"/>
    <p:sldId id="310" r:id="rId29"/>
    <p:sldId id="301" r:id="rId30"/>
    <p:sldId id="268" r:id="rId31"/>
    <p:sldId id="302" r:id="rId32"/>
    <p:sldId id="303" r:id="rId33"/>
    <p:sldId id="304" r:id="rId34"/>
    <p:sldId id="305"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Montserrat Semi-Bold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00" d="100"/>
          <a:sy n="100" d="100"/>
        </p:scale>
        <p:origin x="-2580" y="-19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07A88-39E9-4E44-9630-C181469DE90C}"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3DA09-83CA-4AF3-9F6F-1CBEB5A14209}" type="slidenum">
              <a:rPr lang="en-US" smtClean="0"/>
              <a:t>‹#›</a:t>
            </a:fld>
            <a:endParaRPr lang="en-US"/>
          </a:p>
        </p:txBody>
      </p:sp>
    </p:spTree>
    <p:extLst>
      <p:ext uri="{BB962C8B-B14F-4D97-AF65-F5344CB8AC3E}">
        <p14:creationId xmlns:p14="http://schemas.microsoft.com/office/powerpoint/2010/main" val="92633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4</a:t>
            </a:fld>
            <a:endParaRPr lang="en-US"/>
          </a:p>
        </p:txBody>
      </p:sp>
    </p:spTree>
    <p:extLst>
      <p:ext uri="{BB962C8B-B14F-4D97-AF65-F5344CB8AC3E}">
        <p14:creationId xmlns:p14="http://schemas.microsoft.com/office/powerpoint/2010/main" val="240567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21</a:t>
            </a:fld>
            <a:endParaRPr lang="en-US"/>
          </a:p>
        </p:txBody>
      </p:sp>
    </p:spTree>
    <p:extLst>
      <p:ext uri="{BB962C8B-B14F-4D97-AF65-F5344CB8AC3E}">
        <p14:creationId xmlns:p14="http://schemas.microsoft.com/office/powerpoint/2010/main" val="168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3DA09-83CA-4AF3-9F6F-1CBEB5A14209}" type="slidenum">
              <a:rPr lang="en-US" smtClean="0"/>
              <a:t>29</a:t>
            </a:fld>
            <a:endParaRPr lang="en-US"/>
          </a:p>
        </p:txBody>
      </p:sp>
    </p:spTree>
    <p:extLst>
      <p:ext uri="{BB962C8B-B14F-4D97-AF65-F5344CB8AC3E}">
        <p14:creationId xmlns:p14="http://schemas.microsoft.com/office/powerpoint/2010/main" val="238872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56.svg"/><Relationship Id="rId4" Type="http://schemas.openxmlformats.org/officeDocument/2006/relationships/image" Target="../media/image62.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448555"/>
          </a:xfrm>
          <a:prstGeom prst="rect">
            <a:avLst/>
          </a:prstGeom>
        </p:spPr>
        <p:txBody>
          <a:bodyPr wrap="square" lIns="0" tIns="0" rIns="0" bIns="0" rtlCol="0" anchor="t">
            <a:spAutoFit/>
          </a:bodyPr>
          <a:lstStyle/>
          <a:p>
            <a:pPr algn="ctr">
              <a:lnSpc>
                <a:spcPts val="10000"/>
              </a:lnSpc>
            </a:pPr>
            <a:r>
              <a:rPr lang="en-US" sz="7000" b="1" dirty="0">
                <a:solidFill>
                  <a:srgbClr val="EFE9CE"/>
                </a:solidFill>
                <a:latin typeface="Arial" panose="020B0604020202020204" pitchFamily="34" charset="0"/>
                <a:cs typeface="Arial" panose="020B0604020202020204" pitchFamily="34" charset="0"/>
              </a:rPr>
              <a:t>CHÀO MỪNG CÁC EM</a:t>
            </a:r>
          </a:p>
          <a:p>
            <a:pPr algn="ctr">
              <a:lnSpc>
                <a:spcPts val="10000"/>
              </a:lnSpc>
            </a:pPr>
            <a:r>
              <a:rPr lang="en-US" sz="7000" b="1" dirty="0">
                <a:solidFill>
                  <a:srgbClr val="EFE9CE"/>
                </a:solidFill>
                <a:latin typeface="Arial" panose="020B0604020202020204" pitchFamily="34" charset="0"/>
                <a:cs typeface="Arial" panose="020B0604020202020204" pitchFamily="34" charset="0"/>
              </a:rPr>
              <a:t>ĐẾN VỚI BÀI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a:stretch>
            <a:fillRect/>
          </a:stretch>
        </p:blipFill>
        <p:spPr>
          <a:xfrm rot="5718379">
            <a:off x="11374845" y="-4997135"/>
            <a:ext cx="4448708" cy="11443623"/>
          </a:xfrm>
          <a:prstGeom prst="rect">
            <a:avLst/>
          </a:prstGeom>
        </p:spPr>
      </p:pic>
      <p:pic>
        <p:nvPicPr>
          <p:cNvPr id="3074" name="Picture 2" descr="Di Chỉ Óc Eo,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99787"/>
            <a:ext cx="81534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Du Lịch An Giang – Di Chỉ Óc Eo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1399787"/>
            <a:ext cx="7467600" cy="7126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33400" y="8724900"/>
            <a:ext cx="16002000" cy="784830"/>
          </a:xfrm>
          <a:prstGeom prst="rect">
            <a:avLst/>
          </a:prstGeom>
        </p:spPr>
        <p:txBody>
          <a:bodyPr wrap="square">
            <a:spAutoFit/>
          </a:bodyPr>
          <a:lstStyle/>
          <a:p>
            <a:pPr algn="ctr"/>
            <a:r>
              <a:rPr lang="nl-NL" sz="45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Di chỉ Óc Eo (thuộc An Giang ngày nay)</a:t>
            </a:r>
            <a:endParaRPr lang="en-US" sz="45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wipe(down)">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183342" y="0"/>
            <a:ext cx="11104658" cy="10287000"/>
          </a:xfrm>
          <a:prstGeom prst="rect">
            <a:avLst/>
          </a:prstGeom>
          <a:solidFill>
            <a:srgbClr val="F3F5F0"/>
          </a:solidFill>
        </p:spPr>
      </p:sp>
      <p:sp>
        <p:nvSpPr>
          <p:cNvPr id="3" name="TextBox 3"/>
          <p:cNvSpPr txBox="1"/>
          <p:nvPr/>
        </p:nvSpPr>
        <p:spPr>
          <a:xfrm>
            <a:off x="0" y="1481132"/>
            <a:ext cx="7202149" cy="1795363"/>
          </a:xfrm>
          <a:prstGeom prst="rect">
            <a:avLst/>
          </a:prstGeom>
        </p:spPr>
        <p:txBody>
          <a:bodyPr wrap="square" lIns="0" tIns="0" rIns="0" bIns="0" rtlCol="0" anchor="t">
            <a:spAutoFit/>
          </a:bodyPr>
          <a:lstStyle/>
          <a:p>
            <a:pPr algn="ctr">
              <a:lnSpc>
                <a:spcPts val="7000"/>
              </a:lnSpc>
            </a:pPr>
            <a:r>
              <a:rPr lang="nl-NL" sz="5000" dirty="0">
                <a:latin typeface="Arial" panose="020B0604020202020204" pitchFamily="34" charset="0"/>
                <a:cs typeface="Arial" panose="020B0604020202020204" pitchFamily="34" charset="0"/>
              </a:rPr>
              <a:t>Phù Nam lại bị suy yếu và bị xâm chiếm vì:</a:t>
            </a:r>
            <a:endParaRPr lang="en-US" sz="5000" dirty="0">
              <a:solidFill>
                <a:srgbClr val="34524F"/>
              </a:solidFill>
              <a:latin typeface="Arial" panose="020B0604020202020204" pitchFamily="34" charset="0"/>
              <a:cs typeface="Arial" panose="020B0604020202020204" pitchFamily="34" charset="0"/>
            </a:endParaRPr>
          </a:p>
        </p:txBody>
      </p:sp>
      <p:sp>
        <p:nvSpPr>
          <p:cNvPr id="10" name="Rectangle 9"/>
          <p:cNvSpPr/>
          <p:nvPr/>
        </p:nvSpPr>
        <p:spPr>
          <a:xfrm>
            <a:off x="7543800" y="3467100"/>
            <a:ext cx="10744200" cy="4580741"/>
          </a:xfrm>
          <a:prstGeom prst="rect">
            <a:avLst/>
          </a:prstGeom>
        </p:spPr>
        <p:txBody>
          <a:bodyPr wrap="square">
            <a:spAutoFit/>
          </a:bodyPr>
          <a:lstStyle/>
          <a:p>
            <a:pPr marL="685800" indent="-685800" algn="just">
              <a:lnSpc>
                <a:spcPts val="7000"/>
              </a:lnSpc>
              <a:buFont typeface="Arial" panose="020B0604020202020204" pitchFamily="34" charset="0"/>
              <a:buChar char="•"/>
            </a:pPr>
            <a:r>
              <a:rPr lang="nl-NL"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Đất đai bị nhiễm mặn bởi những đợt biển tiến, diện tích đất canh tác cũng mất dần.</a:t>
            </a:r>
          </a:p>
          <a:p>
            <a:pPr marL="685800" indent="-685800" algn="just">
              <a:lnSpc>
                <a:spcPts val="7000"/>
              </a:lnSpc>
              <a:buFont typeface="Arial" panose="020B0604020202020204" pitchFamily="34" charset="0"/>
              <a:buChar char="•"/>
            </a:pPr>
            <a:r>
              <a:rPr lang="en-US" sz="5000" dirty="0">
                <a:solidFill>
                  <a:schemeClr val="accent4">
                    <a:lumMod val="50000"/>
                  </a:schemeClr>
                </a:solidFill>
                <a:latin typeface="Arial" panose="020B0604020202020204" pitchFamily="34" charset="0"/>
                <a:cs typeface="Arial" panose="020B0604020202020204" pitchFamily="34" charset="0"/>
              </a:rPr>
              <a:t>T</a:t>
            </a:r>
            <a:r>
              <a:rPr lang="vi-VN" sz="5000" dirty="0">
                <a:solidFill>
                  <a:schemeClr val="accent4">
                    <a:lumMod val="50000"/>
                  </a:schemeClr>
                </a:solidFill>
                <a:latin typeface="Arial" panose="020B0604020202020204" pitchFamily="34" charset="0"/>
                <a:cs typeface="Arial" panose="020B0604020202020204" pitchFamily="34" charset="0"/>
              </a:rPr>
              <a:t>uyến</a:t>
            </a:r>
            <a:r>
              <a:rPr lang="en-US" sz="5000" dirty="0">
                <a:solidFill>
                  <a:schemeClr val="accent4">
                    <a:lumMod val="50000"/>
                  </a:schemeClr>
                </a:solidFill>
                <a:latin typeface="Arial" panose="020B0604020202020204" pitchFamily="34" charset="0"/>
                <a:cs typeface="Arial" panose="020B0604020202020204" pitchFamily="34" charset="0"/>
              </a:rPr>
              <a:t> </a:t>
            </a:r>
            <a:r>
              <a:rPr lang="vi-VN" sz="5000" dirty="0">
                <a:solidFill>
                  <a:schemeClr val="accent4">
                    <a:lumMod val="50000"/>
                  </a:schemeClr>
                </a:solidFill>
                <a:latin typeface="Arial" panose="020B0604020202020204" pitchFamily="34" charset="0"/>
                <a:cs typeface="Arial" panose="020B0604020202020204" pitchFamily="34" charset="0"/>
              </a:rPr>
              <a:t>đường giao thương trên biển không còn đi qua Phù Nam</a:t>
            </a:r>
            <a:r>
              <a:rPr lang="en-US" sz="5000" dirty="0">
                <a:solidFill>
                  <a:schemeClr val="accent4">
                    <a:lumMod val="50000"/>
                  </a:schemeClr>
                </a:solidFill>
                <a:latin typeface="Arial" panose="020B0604020202020204" pitchFamily="34" charset="0"/>
                <a:cs typeface="Arial" panose="020B0604020202020204" pitchFamily="34" charset="0"/>
              </a:rPr>
              <a:t>.</a:t>
            </a:r>
          </a:p>
        </p:txBody>
      </p:sp>
      <p:pic>
        <p:nvPicPr>
          <p:cNvPr id="11" name="Picture 4" descr="An Giang: Phát hành bộ tem &amp;#39;Văn hóa Óc Eo&amp;#39; năm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71" y="3458029"/>
            <a:ext cx="6477000" cy="6638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183471" y="2737880"/>
            <a:ext cx="15123329" cy="7434819"/>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590800" y="1485900"/>
            <a:ext cx="11887200" cy="212231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3576907" y="1724083"/>
            <a:ext cx="10328727" cy="1795363"/>
          </a:xfrm>
          <a:prstGeom prst="rect">
            <a:avLst/>
          </a:prstGeom>
        </p:spPr>
        <p:txBody>
          <a:bodyPr wrap="square" lIns="0" tIns="0" rIns="0" bIns="0" rtlCol="0" anchor="t">
            <a:spAutoFit/>
          </a:bodyPr>
          <a:lstStyle/>
          <a:p>
            <a:pPr algn="ctr">
              <a:lnSpc>
                <a:spcPts val="7000"/>
              </a:lnSpc>
            </a:pPr>
            <a:r>
              <a:rPr lang="en-US" sz="5500" b="1" dirty="0">
                <a:solidFill>
                  <a:srgbClr val="000000"/>
                </a:solidFill>
                <a:latin typeface="Arial" panose="020B0604020202020204" pitchFamily="34" charset="0"/>
                <a:cs typeface="Arial" panose="020B0604020202020204" pitchFamily="34" charset="0"/>
              </a:rPr>
              <a:t>2. HOẠT ĐỘNG KINH TẾ VÀ TỔ CHỨC XÃ HỘI </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62800" y="126442"/>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15151290" y="7382300"/>
            <a:ext cx="1912478" cy="3206898"/>
          </a:xfrm>
          <a:prstGeom prst="rect">
            <a:avLst/>
          </a:prstGeom>
        </p:spPr>
      </p:pic>
      <p:sp>
        <p:nvSpPr>
          <p:cNvPr id="13" name="TextBox 2"/>
          <p:cNvSpPr txBox="1"/>
          <p:nvPr/>
        </p:nvSpPr>
        <p:spPr>
          <a:xfrm>
            <a:off x="1880301" y="3639083"/>
            <a:ext cx="13335000" cy="6463308"/>
          </a:xfrm>
          <a:prstGeom prst="rect">
            <a:avLst/>
          </a:prstGeom>
        </p:spPr>
        <p:txBody>
          <a:bodyPr wrap="square" lIns="0" tIns="0" rIns="0" bIns="0" rtlCol="0" anchor="t">
            <a:spAutoFit/>
          </a:bodyPr>
          <a:lstStyle/>
          <a:p>
            <a:pPr algn="ctr">
              <a:lnSpc>
                <a:spcPts val="6800"/>
              </a:lnSpc>
            </a:pPr>
            <a:r>
              <a:rPr lang="nl-NL" sz="5000" b="1" dirty="0">
                <a:latin typeface="Arial" panose="020B0604020202020204" pitchFamily="34" charset="0"/>
                <a:cs typeface="Arial" panose="020B0604020202020204" pitchFamily="34" charset="0"/>
              </a:rPr>
              <a:t>Điều kiện tự nhiên của</a:t>
            </a:r>
          </a:p>
          <a:p>
            <a:pPr algn="ctr">
              <a:lnSpc>
                <a:spcPts val="6800"/>
              </a:lnSpc>
            </a:pPr>
            <a:r>
              <a:rPr lang="nl-NL" sz="5000" b="1" dirty="0">
                <a:latin typeface="Arial" panose="020B0604020202020204" pitchFamily="34" charset="0"/>
                <a:cs typeface="Arial" panose="020B0604020202020204" pitchFamily="34" charset="0"/>
              </a:rPr>
              <a:t> vương quốc Phù Nam: </a:t>
            </a:r>
            <a:endParaRPr lang="en-US" sz="5000" b="1"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a:latin typeface="Arial" panose="020B0604020202020204" pitchFamily="34" charset="0"/>
                <a:cs typeface="Arial" panose="020B0604020202020204" pitchFamily="34" charset="0"/>
              </a:rPr>
              <a:t>Có mạng lưới sông ngòi dày đặc và lượng lớn phù sa bồi đắp hằng năm của hệ thống sông Đồng Nai, sông Cửu Long. </a:t>
            </a:r>
            <a:endParaRPr lang="en-US" sz="5000" dirty="0">
              <a:latin typeface="Arial" panose="020B060402020202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nl-NL" sz="5000" dirty="0">
                <a:latin typeface="Arial" panose="020B0604020202020204" pitchFamily="34" charset="0"/>
                <a:cs typeface="Arial" panose="020B0604020202020204" pitchFamily="34" charset="0"/>
              </a:rPr>
              <a:t>Vị trí nằm sát biển, đường bờ biển dài với những vịnh biển.</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grpSp>
        <p:nvGrpSpPr>
          <p:cNvPr id="2" name="Group 2"/>
          <p:cNvGrpSpPr/>
          <p:nvPr/>
        </p:nvGrpSpPr>
        <p:grpSpPr>
          <a:xfrm>
            <a:off x="4191000" y="4621976"/>
            <a:ext cx="933786" cy="93378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66AB8"/>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485900"/>
            <a:ext cx="2576757" cy="5429948"/>
          </a:xfrm>
          <a:prstGeom prst="rect">
            <a:avLst/>
          </a:prstGeom>
        </p:spPr>
      </p:pic>
      <p:sp>
        <p:nvSpPr>
          <p:cNvPr id="11" name="TextBox 5"/>
          <p:cNvSpPr txBox="1"/>
          <p:nvPr/>
        </p:nvSpPr>
        <p:spPr>
          <a:xfrm>
            <a:off x="0" y="2781300"/>
            <a:ext cx="18288000" cy="897682"/>
          </a:xfrm>
          <a:prstGeom prst="rect">
            <a:avLst/>
          </a:prstGeom>
        </p:spPr>
        <p:txBody>
          <a:bodyPr wrap="square" lIns="0" tIns="0" rIns="0" bIns="0" rtlCol="0" anchor="t">
            <a:spAutoFit/>
          </a:bodyPr>
          <a:lstStyle/>
          <a:p>
            <a:pPr algn="ctr">
              <a:lnSpc>
                <a:spcPts val="7000"/>
              </a:lnSpc>
            </a:pPr>
            <a:r>
              <a:rPr lang="en-US" sz="6000" b="1" dirty="0">
                <a:solidFill>
                  <a:schemeClr val="accent4">
                    <a:lumMod val="50000"/>
                  </a:schemeClr>
                </a:solidFill>
                <a:latin typeface="Arial" panose="020B0604020202020204" pitchFamily="34" charset="0"/>
                <a:cs typeface="Arial" panose="020B0604020202020204" pitchFamily="34" charset="0"/>
              </a:rPr>
              <a:t>Thảo luận và trả lời câu hỏi </a:t>
            </a:r>
          </a:p>
        </p:txBody>
      </p:sp>
      <p:sp>
        <p:nvSpPr>
          <p:cNvPr id="12" name="Rectangle 11"/>
          <p:cNvSpPr/>
          <p:nvPr/>
        </p:nvSpPr>
        <p:spPr>
          <a:xfrm>
            <a:off x="2867043" y="4610100"/>
            <a:ext cx="13030200" cy="1887696"/>
          </a:xfrm>
          <a:prstGeom prst="rect">
            <a:avLst/>
          </a:prstGeom>
        </p:spPr>
        <p:txBody>
          <a:bodyPr wrap="square">
            <a:spAutoFit/>
          </a:bodyPr>
          <a:lstStyle/>
          <a:p>
            <a:pPr algn="ctr">
              <a:lnSpc>
                <a:spcPts val="7000"/>
              </a:lnSpc>
            </a:pPr>
            <a:r>
              <a:rPr lang="vi-VN" sz="5000" dirty="0">
                <a:solidFill>
                  <a:srgbClr val="000000"/>
                </a:solidFill>
                <a:ea typeface="Calibri" panose="020F0502020204030204" pitchFamily="34" charset="0"/>
                <a:cs typeface="Arial" panose="020B0604020202020204" pitchFamily="34" charset="0"/>
              </a:rPr>
              <a:t>Nêu các hoạt động kinh tế và </a:t>
            </a:r>
            <a:endParaRPr lang="en-US" sz="5000" dirty="0">
              <a:solidFill>
                <a:srgbClr val="000000"/>
              </a:solidFill>
              <a:ea typeface="Calibri" panose="020F0502020204030204" pitchFamily="34" charset="0"/>
              <a:cs typeface="Arial" panose="020B0604020202020204" pitchFamily="34" charset="0"/>
            </a:endParaRPr>
          </a:p>
          <a:p>
            <a:pPr algn="ctr">
              <a:lnSpc>
                <a:spcPts val="7000"/>
              </a:lnSpc>
            </a:pPr>
            <a:r>
              <a:rPr lang="vi-VN" sz="5000" dirty="0">
                <a:solidFill>
                  <a:srgbClr val="000000"/>
                </a:solidFill>
                <a:ea typeface="Calibri" panose="020F0502020204030204" pitchFamily="34" charset="0"/>
                <a:cs typeface="Arial" panose="020B0604020202020204" pitchFamily="34" charset="0"/>
              </a:rPr>
              <a:t>tổ chức xã hội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19200" y="-198467"/>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grpSp>
        <p:nvGrpSpPr>
          <p:cNvPr id="6" name="Group 6"/>
          <p:cNvGrpSpPr/>
          <p:nvPr/>
        </p:nvGrpSpPr>
        <p:grpSpPr>
          <a:xfrm>
            <a:off x="2248437" y="2792869"/>
            <a:ext cx="14630400" cy="1069498"/>
            <a:chOff x="0" y="0"/>
            <a:chExt cx="6443551" cy="1597165"/>
          </a:xfrm>
        </p:grpSpPr>
        <p:sp>
          <p:nvSpPr>
            <p:cNvPr id="7"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8"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20" name="TextBox 20"/>
          <p:cNvSpPr txBox="1"/>
          <p:nvPr/>
        </p:nvSpPr>
        <p:spPr>
          <a:xfrm rot="5400000">
            <a:off x="17577487"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13</a:t>
            </a:r>
          </a:p>
        </p:txBody>
      </p:sp>
      <p:sp>
        <p:nvSpPr>
          <p:cNvPr id="22" name="TextBox 22"/>
          <p:cNvSpPr txBox="1"/>
          <p:nvPr/>
        </p:nvSpPr>
        <p:spPr>
          <a:xfrm>
            <a:off x="29056" y="1144669"/>
            <a:ext cx="17244771" cy="1117357"/>
          </a:xfrm>
          <a:prstGeom prst="rect">
            <a:avLst/>
          </a:prstGeom>
        </p:spPr>
        <p:txBody>
          <a:bodyPr wrap="square" lIns="0" tIns="0" rIns="0" bIns="0" rtlCol="0" anchor="t">
            <a:spAutoFit/>
          </a:bodyPr>
          <a:lstStyle/>
          <a:p>
            <a:pPr algn="ctr">
              <a:lnSpc>
                <a:spcPts val="10079"/>
              </a:lnSpc>
            </a:pPr>
            <a:r>
              <a:rPr lang="en-US" sz="5000" b="1" dirty="0">
                <a:solidFill>
                  <a:srgbClr val="2B2A2A"/>
                </a:solidFill>
                <a:latin typeface="Arial" panose="020B0604020202020204" pitchFamily="34" charset="0"/>
                <a:cs typeface="Arial" panose="020B0604020202020204" pitchFamily="34" charset="0"/>
              </a:rPr>
              <a:t>Những hoạt động kinh tế chính của cư dân Phù Nam</a:t>
            </a:r>
          </a:p>
        </p:txBody>
      </p:sp>
      <p:sp>
        <p:nvSpPr>
          <p:cNvPr id="26" name="Rectangle 25"/>
          <p:cNvSpPr/>
          <p:nvPr/>
        </p:nvSpPr>
        <p:spPr>
          <a:xfrm>
            <a:off x="4986333" y="2938247"/>
            <a:ext cx="7907934"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Sống bằng nghề trồng lúa. </a:t>
            </a:r>
            <a:endParaRPr lang="en-US" sz="5000" dirty="0">
              <a:latin typeface="Arial" panose="020B0604020202020204" pitchFamily="34" charset="0"/>
              <a:cs typeface="Arial" panose="020B0604020202020204" pitchFamily="34" charset="0"/>
            </a:endParaRPr>
          </a:p>
        </p:txBody>
      </p:sp>
      <p:grpSp>
        <p:nvGrpSpPr>
          <p:cNvPr id="27" name="Group 6"/>
          <p:cNvGrpSpPr/>
          <p:nvPr/>
        </p:nvGrpSpPr>
        <p:grpSpPr>
          <a:xfrm>
            <a:off x="2314262" y="4322022"/>
            <a:ext cx="14630400" cy="1547243"/>
            <a:chOff x="0" y="0"/>
            <a:chExt cx="6443551" cy="1597165"/>
          </a:xfrm>
        </p:grpSpPr>
        <p:sp>
          <p:nvSpPr>
            <p:cNvPr id="28"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29"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0" name="Rectangle 29"/>
          <p:cNvSpPr/>
          <p:nvPr/>
        </p:nvSpPr>
        <p:spPr>
          <a:xfrm>
            <a:off x="2550394" y="4702691"/>
            <a:ext cx="14158135" cy="861774"/>
          </a:xfrm>
          <a:prstGeom prst="rect">
            <a:avLst/>
          </a:prstGeom>
        </p:spPr>
        <p:txBody>
          <a:bodyPr wrap="square">
            <a:spAutoFit/>
          </a:bodyPr>
          <a:lstStyle/>
          <a:p>
            <a:pPr algn="ctr"/>
            <a:r>
              <a:rPr lang="en-US" sz="5000" dirty="0">
                <a:solidFill>
                  <a:srgbClr val="000000"/>
                </a:solidFill>
                <a:latin typeface="Arial" panose="020B0604020202020204" pitchFamily="34" charset="0"/>
                <a:cs typeface="Arial" panose="020B0604020202020204" pitchFamily="34" charset="0"/>
              </a:rPr>
              <a:t>Chế tác kim hoàn, sản xuất thủ công</a:t>
            </a:r>
            <a:endParaRPr lang="en-US" sz="5000" dirty="0">
              <a:latin typeface="Arial" panose="020B0604020202020204" pitchFamily="34" charset="0"/>
              <a:cs typeface="Arial" panose="020B0604020202020204" pitchFamily="34" charset="0"/>
            </a:endParaRPr>
          </a:p>
        </p:txBody>
      </p:sp>
      <p:grpSp>
        <p:nvGrpSpPr>
          <p:cNvPr id="31" name="Group 6"/>
          <p:cNvGrpSpPr/>
          <p:nvPr/>
        </p:nvGrpSpPr>
        <p:grpSpPr>
          <a:xfrm>
            <a:off x="2314260" y="6336545"/>
            <a:ext cx="14630400" cy="1405546"/>
            <a:chOff x="0" y="0"/>
            <a:chExt cx="6443551" cy="1597165"/>
          </a:xfrm>
        </p:grpSpPr>
        <p:sp>
          <p:nvSpPr>
            <p:cNvPr id="32"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3"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4" name="Rectangle 33"/>
          <p:cNvSpPr/>
          <p:nvPr/>
        </p:nvSpPr>
        <p:spPr>
          <a:xfrm>
            <a:off x="3858311" y="6594668"/>
            <a:ext cx="11908228" cy="861774"/>
          </a:xfrm>
          <a:prstGeom prst="rect">
            <a:avLst/>
          </a:prstGeom>
        </p:spPr>
        <p:txBody>
          <a:bodyPr wrap="square">
            <a:spAutoFit/>
          </a:bodyPr>
          <a:lstStyle/>
          <a:p>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Nghề đánh bắt thủy hải sản rất phát triển</a:t>
            </a:r>
            <a:endParaRPr lang="en-US" sz="5000" dirty="0">
              <a:latin typeface="Arial" panose="020B0604020202020204" pitchFamily="34" charset="0"/>
              <a:cs typeface="Arial" panose="020B0604020202020204" pitchFamily="34" charset="0"/>
            </a:endParaRPr>
          </a:p>
        </p:txBody>
      </p:sp>
      <p:grpSp>
        <p:nvGrpSpPr>
          <p:cNvPr id="35" name="Group 6"/>
          <p:cNvGrpSpPr/>
          <p:nvPr/>
        </p:nvGrpSpPr>
        <p:grpSpPr>
          <a:xfrm>
            <a:off x="2341288" y="8164062"/>
            <a:ext cx="14630400" cy="1405546"/>
            <a:chOff x="0" y="0"/>
            <a:chExt cx="6443551" cy="1597165"/>
          </a:xfrm>
        </p:grpSpPr>
        <p:sp>
          <p:nvSpPr>
            <p:cNvPr id="36" name="Freeform 7"/>
            <p:cNvSpPr/>
            <p:nvPr/>
          </p:nvSpPr>
          <p:spPr>
            <a:xfrm>
              <a:off x="0" y="0"/>
              <a:ext cx="6443552" cy="1598435"/>
            </a:xfrm>
            <a:custGeom>
              <a:avLst/>
              <a:gdLst/>
              <a:ahLst/>
              <a:cxnLst/>
              <a:rect l="l" t="t" r="r" b="b"/>
              <a:pathLst>
                <a:path w="6443552" h="1598435">
                  <a:moveTo>
                    <a:pt x="5987622" y="0"/>
                  </a:moveTo>
                  <a:lnTo>
                    <a:pt x="5526841" y="0"/>
                  </a:lnTo>
                  <a:lnTo>
                    <a:pt x="5526841" y="2251"/>
                  </a:lnTo>
                  <a:lnTo>
                    <a:pt x="911860" y="2251"/>
                  </a:lnTo>
                  <a:lnTo>
                    <a:pt x="911860" y="0"/>
                  </a:lnTo>
                  <a:lnTo>
                    <a:pt x="455930" y="0"/>
                  </a:lnTo>
                  <a:cubicBezTo>
                    <a:pt x="204470" y="0"/>
                    <a:pt x="0" y="362382"/>
                    <a:pt x="0" y="808045"/>
                  </a:cubicBezTo>
                  <a:cubicBezTo>
                    <a:pt x="0" y="1253707"/>
                    <a:pt x="204470" y="1598435"/>
                    <a:pt x="455930" y="1598435"/>
                  </a:cubicBezTo>
                  <a:lnTo>
                    <a:pt x="5987622" y="1598435"/>
                  </a:lnTo>
                  <a:cubicBezTo>
                    <a:pt x="6239082" y="1598435"/>
                    <a:pt x="6443552" y="1255958"/>
                    <a:pt x="6443552" y="810296"/>
                  </a:cubicBezTo>
                  <a:cubicBezTo>
                    <a:pt x="6443552" y="364633"/>
                    <a:pt x="6239082" y="0"/>
                    <a:pt x="5987622" y="0"/>
                  </a:cubicBezTo>
                  <a:close/>
                </a:path>
              </a:pathLst>
            </a:custGeom>
            <a:solidFill>
              <a:srgbClr val="FFFFFF"/>
            </a:solidFill>
          </p:spPr>
        </p:sp>
        <p:sp>
          <p:nvSpPr>
            <p:cNvPr id="37" name="Freeform 8"/>
            <p:cNvSpPr/>
            <p:nvPr/>
          </p:nvSpPr>
          <p:spPr>
            <a:xfrm>
              <a:off x="341630" y="402897"/>
              <a:ext cx="1808480" cy="405148"/>
            </a:xfrm>
            <a:custGeom>
              <a:avLst/>
              <a:gdLst/>
              <a:ahLst/>
              <a:cxnLst/>
              <a:rect l="l" t="t" r="r" b="b"/>
              <a:pathLst>
                <a:path w="1808480" h="405148">
                  <a:moveTo>
                    <a:pt x="1695450" y="0"/>
                  </a:moveTo>
                  <a:lnTo>
                    <a:pt x="114300" y="0"/>
                  </a:lnTo>
                  <a:cubicBezTo>
                    <a:pt x="50800" y="0"/>
                    <a:pt x="0" y="90033"/>
                    <a:pt x="0" y="202574"/>
                  </a:cubicBezTo>
                  <a:cubicBezTo>
                    <a:pt x="0" y="315115"/>
                    <a:pt x="50800" y="405148"/>
                    <a:pt x="114300" y="405148"/>
                  </a:cubicBezTo>
                  <a:lnTo>
                    <a:pt x="570230" y="405148"/>
                  </a:lnTo>
                  <a:lnTo>
                    <a:pt x="570230" y="402897"/>
                  </a:lnTo>
                  <a:lnTo>
                    <a:pt x="1694180" y="402897"/>
                  </a:lnTo>
                  <a:cubicBezTo>
                    <a:pt x="1757680" y="402897"/>
                    <a:pt x="1808480" y="312864"/>
                    <a:pt x="1808480" y="200323"/>
                  </a:cubicBezTo>
                  <a:cubicBezTo>
                    <a:pt x="1808480" y="87782"/>
                    <a:pt x="1757680" y="0"/>
                    <a:pt x="1695450" y="0"/>
                  </a:cubicBezTo>
                  <a:close/>
                </a:path>
              </a:pathLst>
            </a:custGeom>
            <a:solidFill>
              <a:srgbClr val="FFFFFF"/>
            </a:solidFill>
          </p:spPr>
        </p:sp>
      </p:grpSp>
      <p:sp>
        <p:nvSpPr>
          <p:cNvPr id="38" name="Rectangle 37"/>
          <p:cNvSpPr/>
          <p:nvPr/>
        </p:nvSpPr>
        <p:spPr>
          <a:xfrm>
            <a:off x="2692957" y="8422185"/>
            <a:ext cx="13854712" cy="861774"/>
          </a:xfrm>
          <a:prstGeom prst="rect">
            <a:avLst/>
          </a:prstGeom>
        </p:spPr>
        <p:txBody>
          <a:bodyPr wrap="square">
            <a:spAutoFit/>
          </a:bodyPr>
          <a:lstStyle/>
          <a:p>
            <a:pPr algn="ctr"/>
            <a:r>
              <a:rPr lang="vi-VN" sz="5000" dirty="0">
                <a:solidFill>
                  <a:srgbClr val="000000"/>
                </a:solidFill>
                <a:ea typeface="Calibri" panose="020F0502020204030204" pitchFamily="34" charset="0"/>
                <a:cs typeface="Arial" panose="020B0604020202020204" pitchFamily="34" charset="0"/>
              </a:rPr>
              <a:t>Giao lưu, trao đổi sản vật</a:t>
            </a:r>
            <a:endParaRPr lang="en-US" sz="5000" dirty="0">
              <a:latin typeface="Arial" panose="020B0604020202020204" pitchFamily="34" charset="0"/>
              <a:cs typeface="Arial" panose="020B0604020202020204" pitchFamily="34" charset="0"/>
            </a:endParaRPr>
          </a:p>
        </p:txBody>
      </p:sp>
      <p:grpSp>
        <p:nvGrpSpPr>
          <p:cNvPr id="24" name="Group 2"/>
          <p:cNvGrpSpPr/>
          <p:nvPr/>
        </p:nvGrpSpPr>
        <p:grpSpPr>
          <a:xfrm>
            <a:off x="-1219200" y="-214796"/>
            <a:ext cx="21341221" cy="10765884"/>
            <a:chOff x="0" y="0"/>
            <a:chExt cx="28454961" cy="14354512"/>
          </a:xfrm>
        </p:grpSpPr>
        <p:pic>
          <p:nvPicPr>
            <p:cNvPr id="25"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4227481" cy="14354512"/>
            </a:xfrm>
            <a:prstGeom prst="rect">
              <a:avLst/>
            </a:prstGeom>
          </p:spPr>
        </p:pic>
        <p:pic>
          <p:nvPicPr>
            <p:cNvPr id="39"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7481" y="0"/>
              <a:ext cx="14227481" cy="143545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par>
                                <p:cTn id="37" presetID="2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0" grpId="0"/>
      <p:bldP spid="34"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28700"/>
            <a:ext cx="8153400" cy="7467600"/>
          </a:xfrm>
          <a:prstGeom prst="rect">
            <a:avLst/>
          </a:prstGeom>
        </p:spPr>
      </p:pic>
      <p:sp>
        <p:nvSpPr>
          <p:cNvPr id="3" name="Rectangle 2"/>
          <p:cNvSpPr/>
          <p:nvPr/>
        </p:nvSpPr>
        <p:spPr>
          <a:xfrm>
            <a:off x="685800" y="8724900"/>
            <a:ext cx="8219153" cy="784830"/>
          </a:xfrm>
          <a:prstGeom prst="rect">
            <a:avLst/>
          </a:prstGeom>
        </p:spPr>
        <p:txBody>
          <a:bodyPr wrap="square">
            <a:spAutoFit/>
          </a:bodyPr>
          <a:lstStyle/>
          <a:p>
            <a:pPr algn="ctr"/>
            <a:r>
              <a:rPr lang="nl-NL" sz="45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Bình gốm Phù Nam</a:t>
            </a:r>
            <a:endParaRPr lang="en-US" sz="4500" b="1" dirty="0">
              <a:solidFill>
                <a:schemeClr val="accent4">
                  <a:lumMod val="50000"/>
                </a:schemeClr>
              </a:solidFill>
            </a:endParaRPr>
          </a:p>
        </p:txBody>
      </p:sp>
      <p:pic>
        <p:nvPicPr>
          <p:cNvPr id="4" name="Picture 3"/>
          <p:cNvPicPr>
            <a:picLocks noChangeAspect="1"/>
          </p:cNvPicPr>
          <p:nvPr/>
        </p:nvPicPr>
        <p:blipFill>
          <a:blip r:embed="rId3"/>
          <a:stretch>
            <a:fillRect/>
          </a:stretch>
        </p:blipFill>
        <p:spPr>
          <a:xfrm>
            <a:off x="9296400" y="1028700"/>
            <a:ext cx="8382000" cy="7543800"/>
          </a:xfrm>
          <a:prstGeom prst="rect">
            <a:avLst/>
          </a:prstGeom>
          <a:ln>
            <a:noFill/>
          </a:ln>
          <a:effectLst>
            <a:softEdge rad="112500"/>
          </a:effectLst>
        </p:spPr>
      </p:pic>
      <p:sp>
        <p:nvSpPr>
          <p:cNvPr id="5" name="Rectangle 4"/>
          <p:cNvSpPr/>
          <p:nvPr/>
        </p:nvSpPr>
        <p:spPr>
          <a:xfrm>
            <a:off x="9296400" y="8724900"/>
            <a:ext cx="8382000" cy="784830"/>
          </a:xfrm>
          <a:prstGeom prst="rect">
            <a:avLst/>
          </a:prstGeom>
        </p:spPr>
        <p:txBody>
          <a:bodyPr wrap="square">
            <a:spAutoFit/>
          </a:bodyPr>
          <a:lstStyle/>
          <a:p>
            <a:pPr algn="ctr"/>
            <a:r>
              <a:rPr lang="nl-NL" sz="45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Bình gốm Phù Nam</a:t>
            </a:r>
            <a:endParaRPr lang="en-US" sz="4500" b="1" dirty="0">
              <a:solidFill>
                <a:schemeClr val="accent4">
                  <a:lumMod val="50000"/>
                </a:schemeClr>
              </a:solidFill>
            </a:endParaRPr>
          </a:p>
        </p:txBody>
      </p:sp>
    </p:spTree>
    <p:extLst>
      <p:ext uri="{BB962C8B-B14F-4D97-AF65-F5344CB8AC3E}">
        <p14:creationId xmlns:p14="http://schemas.microsoft.com/office/powerpoint/2010/main" val="13890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90600" y="800100"/>
            <a:ext cx="8001000" cy="7616807"/>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9906000" y="820057"/>
            <a:ext cx="7696200" cy="7600043"/>
          </a:xfrm>
          <a:prstGeom prst="rect">
            <a:avLst/>
          </a:prstGeom>
          <a:ln>
            <a:noFill/>
          </a:ln>
          <a:effectLst>
            <a:softEdge rad="112500"/>
          </a:effectLst>
        </p:spPr>
      </p:pic>
      <p:sp>
        <p:nvSpPr>
          <p:cNvPr id="9" name="Rectangle 8"/>
          <p:cNvSpPr/>
          <p:nvPr/>
        </p:nvSpPr>
        <p:spPr>
          <a:xfrm>
            <a:off x="9971314" y="8984485"/>
            <a:ext cx="7696200" cy="800860"/>
          </a:xfrm>
          <a:prstGeom prst="rect">
            <a:avLst/>
          </a:prstGeom>
        </p:spPr>
        <p:txBody>
          <a:bodyPr wrap="square">
            <a:spAutoFit/>
          </a:bodyPr>
          <a:lstStyle/>
          <a:p>
            <a:pPr algn="ctr">
              <a:lnSpc>
                <a:spcPts val="6000"/>
              </a:lnSpc>
            </a:pPr>
            <a:r>
              <a:rPr lang="nl-NL" sz="4000" b="1" dirty="0">
                <a:latin typeface="Arial" panose="020B0604020202020204" pitchFamily="34" charset="0"/>
                <a:cs typeface="Arial" panose="020B0604020202020204" pitchFamily="34" charset="0"/>
              </a:rPr>
              <a:t>Bình gốm TK IV-VI</a:t>
            </a:r>
            <a:endParaRPr lang="en-US" sz="4500" dirty="0"/>
          </a:p>
        </p:txBody>
      </p:sp>
      <p:sp>
        <p:nvSpPr>
          <p:cNvPr id="10" name="Rectangle 9"/>
          <p:cNvSpPr/>
          <p:nvPr/>
        </p:nvSpPr>
        <p:spPr>
          <a:xfrm>
            <a:off x="1143000" y="8569307"/>
            <a:ext cx="8001000" cy="1631216"/>
          </a:xfrm>
          <a:prstGeom prst="rect">
            <a:avLst/>
          </a:prstGeom>
        </p:spPr>
        <p:txBody>
          <a:bodyPr wrap="square">
            <a:spAutoFit/>
          </a:bodyPr>
          <a:lstStyle/>
          <a:p>
            <a:pPr algn="ctr">
              <a:lnSpc>
                <a:spcPts val="6000"/>
              </a:lnSpc>
            </a:pPr>
            <a:r>
              <a:rPr lang="nl-NL" sz="4000" b="1" dirty="0">
                <a:latin typeface="Arial" panose="020B0604020202020204" pitchFamily="34" charset="0"/>
                <a:cs typeface="Arial" panose="020B0604020202020204" pitchFamily="34" charset="0"/>
              </a:rPr>
              <a:t>S</a:t>
            </a:r>
            <a:r>
              <a:rPr lang="nl-NL" sz="4500" b="1" dirty="0">
                <a:latin typeface="Arial" panose="020B0604020202020204" pitchFamily="34" charset="0"/>
                <a:cs typeface="Arial" panose="020B0604020202020204" pitchFamily="34" charset="0"/>
              </a:rPr>
              <a:t>ự giàu có của</a:t>
            </a:r>
          </a:p>
          <a:p>
            <a:pPr algn="ctr">
              <a:lnSpc>
                <a:spcPts val="6000"/>
              </a:lnSpc>
            </a:pPr>
            <a:r>
              <a:rPr lang="nl-NL" sz="4500" b="1" dirty="0">
                <a:latin typeface="Arial" panose="020B0604020202020204" pitchFamily="34" charset="0"/>
                <a:cs typeface="Arial" panose="020B0604020202020204" pitchFamily="34" charset="0"/>
              </a:rPr>
              <a:t> thương cảng Óc Eo</a:t>
            </a:r>
            <a:endParaRPr lang="en-US" sz="4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381000" y="8801100"/>
            <a:ext cx="17145000" cy="861774"/>
          </a:xfrm>
          <a:prstGeom prst="rect">
            <a:avLst/>
          </a:prstGeom>
        </p:spPr>
        <p:txBody>
          <a:bodyPr wrap="square">
            <a:spAutoFit/>
          </a:bodyPr>
          <a:lstStyle/>
          <a:p>
            <a:pPr algn="ctr">
              <a:lnSpc>
                <a:spcPts val="6000"/>
              </a:lnSpc>
            </a:pPr>
            <a:r>
              <a:rPr lang="nl-NL" sz="5000" b="1" dirty="0">
                <a:latin typeface="Arial" panose="020B0604020202020204" pitchFamily="34" charset="0"/>
                <a:cs typeface="Arial" panose="020B0604020202020204" pitchFamily="34" charset="0"/>
              </a:rPr>
              <a:t>Thành thị Óc Eo</a:t>
            </a:r>
            <a:endParaRPr lang="en-US" sz="5000" dirty="0"/>
          </a:p>
        </p:txBody>
      </p:sp>
      <p:pic>
        <p:nvPicPr>
          <p:cNvPr id="5122" name="Picture 2" descr="Óc 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499"/>
            <a:ext cx="8610600" cy="7698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hùm ảnh: Tháp Chót Mạt - cổ tháp 1.300 tuổi của nền văn hóa Óc Eo -  Redsv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104900"/>
            <a:ext cx="8371114" cy="754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9142" y="-239442"/>
            <a:ext cx="10670610" cy="10765884"/>
          </a:xfrm>
          <a:prstGeom prst="rect">
            <a:avLst/>
          </a:prstGeom>
        </p:spPr>
      </p:pic>
      <p:sp>
        <p:nvSpPr>
          <p:cNvPr id="3" name="AutoShape 3"/>
          <p:cNvSpPr/>
          <p:nvPr/>
        </p:nvSpPr>
        <p:spPr>
          <a:xfrm>
            <a:off x="9496044" y="0"/>
            <a:ext cx="8786532" cy="10287000"/>
          </a:xfrm>
          <a:prstGeom prst="rect">
            <a:avLst/>
          </a:prstGeom>
          <a:solidFill>
            <a:srgbClr val="CBE4BD"/>
          </a:solidFill>
        </p:spPr>
      </p:sp>
      <p:grpSp>
        <p:nvGrpSpPr>
          <p:cNvPr id="4" name="Group 4"/>
          <p:cNvGrpSpPr/>
          <p:nvPr/>
        </p:nvGrpSpPr>
        <p:grpSpPr>
          <a:xfrm>
            <a:off x="10946397" y="6586899"/>
            <a:ext cx="6201475" cy="997914"/>
            <a:chOff x="0" y="0"/>
            <a:chExt cx="6482199" cy="1043086"/>
          </a:xfrm>
        </p:grpSpPr>
        <p:sp>
          <p:nvSpPr>
            <p:cNvPr id="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18" name="TextBox 18"/>
          <p:cNvSpPr txBox="1"/>
          <p:nvPr/>
        </p:nvSpPr>
        <p:spPr>
          <a:xfrm>
            <a:off x="382376" y="1880526"/>
            <a:ext cx="8626603" cy="8079135"/>
          </a:xfrm>
          <a:prstGeom prst="rect">
            <a:avLst/>
          </a:prstGeom>
        </p:spPr>
        <p:txBody>
          <a:bodyPr wrap="square" lIns="0" tIns="0" rIns="0" bIns="0" rtlCol="0" anchor="t">
            <a:spAutoFit/>
          </a:bodyPr>
          <a:lstStyle/>
          <a:p>
            <a:pPr algn="just">
              <a:lnSpc>
                <a:spcPts val="7000"/>
              </a:lnSpc>
            </a:pPr>
            <a:r>
              <a:rPr lang="vi-VN" sz="5000" dirty="0">
                <a:cs typeface="Arial" panose="020B0604020202020204" pitchFamily="34" charset="0"/>
              </a:rPr>
              <a:t>Phù Nam gồm nhiều tiểu quốc nên tổ chức nhà nước còn tương đối lỏng lẻo. Đứng đầu nhà nước là vua, nắm mọi quyền hành</a:t>
            </a:r>
            <a:r>
              <a:rPr lang="en-US" sz="5000" dirty="0">
                <a:cs typeface="Arial" panose="020B0604020202020204" pitchFamily="34" charset="0"/>
              </a:rPr>
              <a:t>;</a:t>
            </a:r>
            <a:r>
              <a:rPr lang="vi-VN" sz="5000" dirty="0">
                <a:cs typeface="Arial" panose="020B0604020202020204" pitchFamily="34" charset="0"/>
              </a:rPr>
              <a:t> giúp việc là các tăng lữ</a:t>
            </a:r>
            <a:r>
              <a:rPr lang="en-US" sz="5000" dirty="0">
                <a:cs typeface="Arial" panose="020B0604020202020204" pitchFamily="34" charset="0"/>
              </a:rPr>
              <a:t>,</a:t>
            </a:r>
            <a:r>
              <a:rPr lang="vi-VN" sz="5000" dirty="0">
                <a:cs typeface="Arial" panose="020B0604020202020204" pitchFamily="34" charset="0"/>
              </a:rPr>
              <a:t> quý tộc. Dưới vua là các thủ lĩnh quân sự hay thủ lĩnh địa phương chịu sự chi phối quyền lực của Phù Nam.</a:t>
            </a:r>
            <a:endParaRPr lang="en-US" sz="5000" dirty="0">
              <a:latin typeface="Arial" panose="020B0604020202020204" pitchFamily="34" charset="0"/>
              <a:cs typeface="Arial" panose="020B0604020202020204" pitchFamily="34" charset="0"/>
            </a:endParaRPr>
          </a:p>
        </p:txBody>
      </p:sp>
      <p:grpSp>
        <p:nvGrpSpPr>
          <p:cNvPr id="19" name="Group 4"/>
          <p:cNvGrpSpPr/>
          <p:nvPr/>
        </p:nvGrpSpPr>
        <p:grpSpPr>
          <a:xfrm>
            <a:off x="10793996" y="2859372"/>
            <a:ext cx="6201475" cy="997914"/>
            <a:chOff x="0" y="0"/>
            <a:chExt cx="6482199" cy="1043086"/>
          </a:xfrm>
        </p:grpSpPr>
        <p:sp>
          <p:nvSpPr>
            <p:cNvPr id="2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2" name="TextBox 13"/>
          <p:cNvSpPr txBox="1"/>
          <p:nvPr/>
        </p:nvSpPr>
        <p:spPr>
          <a:xfrm>
            <a:off x="11254266" y="3109271"/>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Tăng lữ, quý tộc</a:t>
            </a:r>
          </a:p>
        </p:txBody>
      </p:sp>
      <p:sp>
        <p:nvSpPr>
          <p:cNvPr id="23" name="TextBox 13"/>
          <p:cNvSpPr txBox="1"/>
          <p:nvPr/>
        </p:nvSpPr>
        <p:spPr>
          <a:xfrm>
            <a:off x="11585470" y="4827910"/>
            <a:ext cx="5280934" cy="549894"/>
          </a:xfrm>
          <a:prstGeom prst="rect">
            <a:avLst/>
          </a:prstGeom>
        </p:spPr>
        <p:txBody>
          <a:bodyPr lIns="0" tIns="0" rIns="0" bIns="0" rtlCol="0" anchor="t">
            <a:spAutoFit/>
          </a:bodyPr>
          <a:lstStyle/>
          <a:p>
            <a:pPr algn="ctr">
              <a:lnSpc>
                <a:spcPts val="4200"/>
              </a:lnSpc>
            </a:pPr>
            <a:endParaRPr lang="en-US" sz="5000" dirty="0">
              <a:solidFill>
                <a:srgbClr val="2B2A2A"/>
              </a:solidFill>
              <a:latin typeface="Arial" panose="020B0604020202020204" pitchFamily="34" charset="0"/>
              <a:cs typeface="Arial" panose="020B0604020202020204" pitchFamily="34" charset="0"/>
            </a:endParaRPr>
          </a:p>
        </p:txBody>
      </p:sp>
      <p:grpSp>
        <p:nvGrpSpPr>
          <p:cNvPr id="24" name="Group 4"/>
          <p:cNvGrpSpPr/>
          <p:nvPr/>
        </p:nvGrpSpPr>
        <p:grpSpPr>
          <a:xfrm>
            <a:off x="10793997" y="4723743"/>
            <a:ext cx="6201474" cy="997914"/>
            <a:chOff x="0" y="0"/>
            <a:chExt cx="6482199" cy="1043086"/>
          </a:xfrm>
        </p:grpSpPr>
        <p:sp>
          <p:nvSpPr>
            <p:cNvPr id="25"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26"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27" name="TextBox 13"/>
          <p:cNvSpPr txBox="1"/>
          <p:nvPr/>
        </p:nvSpPr>
        <p:spPr>
          <a:xfrm>
            <a:off x="11052986" y="5052102"/>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Thương nhân</a:t>
            </a:r>
          </a:p>
        </p:txBody>
      </p:sp>
      <p:sp>
        <p:nvSpPr>
          <p:cNvPr id="28" name="TextBox 13"/>
          <p:cNvSpPr txBox="1"/>
          <p:nvPr/>
        </p:nvSpPr>
        <p:spPr>
          <a:xfrm>
            <a:off x="11585470" y="6932868"/>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Thợ thủ công</a:t>
            </a:r>
          </a:p>
        </p:txBody>
      </p:sp>
      <p:grpSp>
        <p:nvGrpSpPr>
          <p:cNvPr id="29" name="Group 4"/>
          <p:cNvGrpSpPr/>
          <p:nvPr/>
        </p:nvGrpSpPr>
        <p:grpSpPr>
          <a:xfrm>
            <a:off x="10946397" y="8246144"/>
            <a:ext cx="6201475" cy="997914"/>
            <a:chOff x="0" y="0"/>
            <a:chExt cx="6482199" cy="1043086"/>
          </a:xfrm>
        </p:grpSpPr>
        <p:sp>
          <p:nvSpPr>
            <p:cNvPr id="30" name="Freeform 5"/>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FFFFFF"/>
            </a:solidFill>
          </p:spPr>
        </p:sp>
        <p:sp>
          <p:nvSpPr>
            <p:cNvPr id="31" name="Freeform 6"/>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FFFFFF"/>
            </a:solidFill>
          </p:spPr>
        </p:sp>
      </p:grpSp>
      <p:sp>
        <p:nvSpPr>
          <p:cNvPr id="32" name="TextBox 13"/>
          <p:cNvSpPr txBox="1"/>
          <p:nvPr/>
        </p:nvSpPr>
        <p:spPr>
          <a:xfrm>
            <a:off x="11585470" y="8540154"/>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Nông dân</a:t>
            </a:r>
          </a:p>
        </p:txBody>
      </p:sp>
      <p:pic>
        <p:nvPicPr>
          <p:cNvPr id="33"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8983140" y="5450717"/>
            <a:ext cx="1908601" cy="938755"/>
          </a:xfrm>
          <a:prstGeom prst="rect">
            <a:avLst/>
          </a:prstGeom>
        </p:spPr>
      </p:pic>
      <p:sp>
        <p:nvSpPr>
          <p:cNvPr id="37" name="Rectangle 36"/>
          <p:cNvSpPr/>
          <p:nvPr/>
        </p:nvSpPr>
        <p:spPr>
          <a:xfrm>
            <a:off x="0" y="1071009"/>
            <a:ext cx="9501468" cy="861774"/>
          </a:xfrm>
          <a:prstGeom prst="rect">
            <a:avLst/>
          </a:prstGeom>
        </p:spPr>
        <p:txBody>
          <a:bodyPr wrap="square">
            <a:spAutoFit/>
          </a:bodyPr>
          <a:lstStyle/>
          <a:p>
            <a:pPr algn="ctr">
              <a:lnSpc>
                <a:spcPts val="6000"/>
              </a:lnSpc>
            </a:pPr>
            <a:r>
              <a:rPr lang="nl-NL" sz="5500" b="1" dirty="0">
                <a:latin typeface="Arial" panose="020B0604020202020204" pitchFamily="34" charset="0"/>
                <a:cs typeface="Arial" panose="020B0604020202020204" pitchFamily="34" charset="0"/>
              </a:rPr>
              <a:t>Tổ chức xã hội</a:t>
            </a:r>
            <a:endParaRPr lang="en-US" sz="5500" dirty="0"/>
          </a:p>
        </p:txBody>
      </p:sp>
    </p:spTree>
    <p:extLst>
      <p:ext uri="{BB962C8B-B14F-4D97-AF65-F5344CB8AC3E}">
        <p14:creationId xmlns:p14="http://schemas.microsoft.com/office/powerpoint/2010/main" val="632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7" grpId="0"/>
      <p:bldP spid="28" grpId="0"/>
      <p:bldP spid="3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28700"/>
            <a:ext cx="2364134" cy="23555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90418" y="7326102"/>
            <a:ext cx="3933868" cy="559076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7919" y="3371537"/>
            <a:ext cx="1761579" cy="3954565"/>
          </a:xfrm>
          <a:prstGeom prst="rect">
            <a:avLst/>
          </a:prstGeom>
        </p:spPr>
      </p:pic>
      <p:sp>
        <p:nvSpPr>
          <p:cNvPr id="8" name="TextBox 6"/>
          <p:cNvSpPr txBox="1"/>
          <p:nvPr/>
        </p:nvSpPr>
        <p:spPr>
          <a:xfrm>
            <a:off x="21771" y="3344323"/>
            <a:ext cx="18375768" cy="1731500"/>
          </a:xfrm>
          <a:prstGeom prst="rect">
            <a:avLst/>
          </a:prstGeom>
        </p:spPr>
        <p:txBody>
          <a:bodyPr wrap="square" lIns="0" tIns="0" rIns="0" bIns="0" rtlCol="0" anchor="t">
            <a:spAutoFit/>
          </a:bodyPr>
          <a:lstStyle/>
          <a:p>
            <a:pPr algn="ctr">
              <a:lnSpc>
                <a:spcPts val="7000"/>
              </a:lnSpc>
            </a:pPr>
            <a:r>
              <a:rPr lang="en-US" sz="5500" b="1" dirty="0">
                <a:solidFill>
                  <a:srgbClr val="000000"/>
                </a:solidFill>
                <a:latin typeface="Arial" panose="020B0604020202020204" pitchFamily="34" charset="0"/>
                <a:cs typeface="Arial" panose="020B0604020202020204" pitchFamily="34" charset="0"/>
              </a:rPr>
              <a:t>Thảo luận và trả lời câu hỏi</a:t>
            </a:r>
          </a:p>
          <a:p>
            <a:pPr algn="ctr">
              <a:lnSpc>
                <a:spcPts val="7000"/>
              </a:lnSpc>
            </a:pPr>
            <a:r>
              <a:rPr lang="en-US" sz="5500" b="1" dirty="0">
                <a:solidFill>
                  <a:srgbClr val="000000"/>
                </a:solidFill>
                <a:latin typeface="Arial" panose="020B0604020202020204" pitchFamily="34" charset="0"/>
                <a:cs typeface="Arial" panose="020B0604020202020204" pitchFamily="34" charset="0"/>
              </a:rPr>
              <a:t>vào Phiếu học tập số 1</a:t>
            </a:r>
          </a:p>
        </p:txBody>
      </p:sp>
      <p:sp>
        <p:nvSpPr>
          <p:cNvPr id="9" name="Rectangle 8"/>
          <p:cNvSpPr/>
          <p:nvPr/>
        </p:nvSpPr>
        <p:spPr>
          <a:xfrm>
            <a:off x="2667000" y="5760230"/>
            <a:ext cx="12321002" cy="1921423"/>
          </a:xfrm>
          <a:prstGeom prst="rect">
            <a:avLst/>
          </a:prstGeom>
        </p:spPr>
        <p:txBody>
          <a:bodyPr wrap="none">
            <a:spAutoFit/>
          </a:bodyPr>
          <a:lstStyle/>
          <a:p>
            <a:pPr>
              <a:lnSpc>
                <a:spcPts val="75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Xã hội Phù Nam có những nét tương đồng</a:t>
            </a:r>
          </a:p>
          <a:p>
            <a:pPr>
              <a:lnSpc>
                <a:spcPts val="75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nào so với xã hội Chăm-pa?</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895600" y="1122266"/>
            <a:ext cx="11091858" cy="1265513"/>
            <a:chOff x="-919706" y="-3776480"/>
            <a:chExt cx="14789144" cy="2650347"/>
          </a:xfrm>
          <a:solidFill>
            <a:schemeClr val="accent3"/>
          </a:solidFill>
        </p:grpSpPr>
        <p:grpSp>
          <p:nvGrpSpPr>
            <p:cNvPr id="9" name="Group 9"/>
            <p:cNvGrpSpPr/>
            <p:nvPr/>
          </p:nvGrpSpPr>
          <p:grpSpPr>
            <a:xfrm>
              <a:off x="-919706" y="-3776480"/>
              <a:ext cx="14789144" cy="2650347"/>
              <a:chOff x="-1639894" y="-6733713"/>
              <a:chExt cx="26370005" cy="4725743"/>
            </a:xfrm>
            <a:grpFill/>
          </p:grpSpPr>
          <p:sp>
            <p:nvSpPr>
              <p:cNvPr id="10" name="Freeform 10"/>
              <p:cNvSpPr/>
              <p:nvPr/>
            </p:nvSpPr>
            <p:spPr>
              <a:xfrm>
                <a:off x="-1639894" y="-6733713"/>
                <a:ext cx="26370005" cy="4725743"/>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grpFill/>
            </p:spPr>
          </p:sp>
        </p:grpSp>
        <p:sp>
          <p:nvSpPr>
            <p:cNvPr id="11" name="TextBox 11"/>
            <p:cNvSpPr txBox="1"/>
            <p:nvPr/>
          </p:nvSpPr>
          <p:spPr>
            <a:xfrm>
              <a:off x="644895" y="-3776479"/>
              <a:ext cx="11501197" cy="1592916"/>
            </a:xfrm>
            <a:prstGeom prst="rect">
              <a:avLst/>
            </a:prstGeom>
            <a:grpFill/>
          </p:spPr>
          <p:txBody>
            <a:bodyPr lIns="0" tIns="0" rIns="0" bIns="0" rtlCol="0" anchor="t">
              <a:spAutoFit/>
            </a:bodyPr>
            <a:lstStyle/>
            <a:p>
              <a:pPr marL="0" lvl="0" indent="0" algn="ctr">
                <a:lnSpc>
                  <a:spcPts val="10616"/>
                </a:lnSpc>
              </a:pPr>
              <a:r>
                <a:rPr lang="en-US" sz="6000" spc="-96" dirty="0">
                  <a:solidFill>
                    <a:srgbClr val="FFFFFF"/>
                  </a:solidFill>
                  <a:latin typeface="Arial" panose="020B0604020202020204" pitchFamily="34" charset="0"/>
                  <a:cs typeface="Arial" panose="020B0604020202020204" pitchFamily="34" charset="0"/>
                </a:rPr>
                <a:t>KHỞI ĐỘNG</a:t>
              </a: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25600" y="2095500"/>
            <a:ext cx="3374433" cy="8077200"/>
          </a:xfrm>
          <a:prstGeom prst="rect">
            <a:avLst/>
          </a:prstGeom>
        </p:spPr>
      </p:pic>
      <p:pic>
        <p:nvPicPr>
          <p:cNvPr id="1028" name="Picture 4" descr="An Giang: Phát hành bộ tem &amp;#39;Văn hóa Óc Eo&amp;#39; năm 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617673"/>
            <a:ext cx="10972800" cy="6402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2552700"/>
            <a:ext cx="18288000" cy="861774"/>
          </a:xfrm>
          <a:prstGeom prst="rect">
            <a:avLst/>
          </a:prstGeom>
        </p:spPr>
        <p:txBody>
          <a:bodyPr wrap="square">
            <a:spAutoFit/>
          </a:bodyPr>
          <a:lstStyle/>
          <a:p>
            <a:pPr algn="ctr"/>
            <a:r>
              <a:rPr lang="en-US" sz="5000" dirty="0">
                <a:solidFill>
                  <a:srgbClr val="3E602F"/>
                </a:solidFill>
                <a:latin typeface="Arial" panose="020B0604020202020204" pitchFamily="34" charset="0"/>
                <a:cs typeface="Arial" panose="020B0604020202020204" pitchFamily="34" charset="0"/>
              </a:rPr>
              <a:t>Bộ tem văn hóa Óc Eo – Vương quốc Phù Nam</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heel(1)">
                                      <p:cBhvr>
                                        <p:cTn id="2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143000" y="3435602"/>
            <a:ext cx="13891989" cy="3881265"/>
            <a:chOff x="0" y="0"/>
            <a:chExt cx="14080983" cy="12938973"/>
          </a:xfrm>
        </p:grpSpPr>
        <p:sp>
          <p:nvSpPr>
            <p:cNvPr id="14"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15" name="Group 15"/>
          <p:cNvGrpSpPr/>
          <p:nvPr/>
        </p:nvGrpSpPr>
        <p:grpSpPr>
          <a:xfrm>
            <a:off x="758168" y="2916509"/>
            <a:ext cx="1284903" cy="1284903"/>
            <a:chOff x="0" y="0"/>
            <a:chExt cx="1713204" cy="1713204"/>
          </a:xfrm>
        </p:grpSpPr>
        <p:grpSp>
          <p:nvGrpSpPr>
            <p:cNvPr id="16" name="Group 16"/>
            <p:cNvGrpSpPr/>
            <p:nvPr/>
          </p:nvGrpSpPr>
          <p:grpSpPr>
            <a:xfrm>
              <a:off x="0" y="0"/>
              <a:ext cx="1713204" cy="171320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18" name="Group 18"/>
            <p:cNvGrpSpPr>
              <a:grpSpLocks noChangeAspect="1"/>
            </p:cNvGrpSpPr>
            <p:nvPr/>
          </p:nvGrpSpPr>
          <p:grpSpPr>
            <a:xfrm>
              <a:off x="335705" y="335705"/>
              <a:ext cx="1041793" cy="104179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3109" y="591800"/>
              <a:ext cx="686986" cy="529604"/>
            </a:xfrm>
            <a:prstGeom prst="rect">
              <a:avLst/>
            </a:prstGeom>
          </p:spPr>
        </p:pic>
      </p:grpSp>
      <p:sp>
        <p:nvSpPr>
          <p:cNvPr id="44" name="Freeform 8"/>
          <p:cNvSpPr/>
          <p:nvPr/>
        </p:nvSpPr>
        <p:spPr>
          <a:xfrm>
            <a:off x="2552882" y="1177278"/>
            <a:ext cx="13132210" cy="1828800"/>
          </a:xfrm>
          <a:custGeom>
            <a:avLst/>
            <a:gdLst/>
            <a:ahLst/>
            <a:cxnLst/>
            <a:rect l="l" t="t" r="r" b="b"/>
            <a:pathLst>
              <a:path w="1614148" h="360680">
                <a:moveTo>
                  <a:pt x="1614148" y="180340"/>
                </a:moveTo>
                <a:cubicBezTo>
                  <a:pt x="1614148" y="81280"/>
                  <a:pt x="1534137" y="0"/>
                  <a:pt x="1433807" y="0"/>
                </a:cubicBezTo>
                <a:lnTo>
                  <a:pt x="172720" y="0"/>
                </a:lnTo>
                <a:lnTo>
                  <a:pt x="172720" y="1270"/>
                </a:lnTo>
                <a:cubicBezTo>
                  <a:pt x="76200" y="5080"/>
                  <a:pt x="0" y="83820"/>
                  <a:pt x="0" y="180340"/>
                </a:cubicBezTo>
                <a:cubicBezTo>
                  <a:pt x="0" y="276860"/>
                  <a:pt x="77470" y="355600"/>
                  <a:pt x="172720" y="359410"/>
                </a:cubicBezTo>
                <a:lnTo>
                  <a:pt x="172720" y="360680"/>
                </a:lnTo>
                <a:lnTo>
                  <a:pt x="1433807" y="360680"/>
                </a:lnTo>
                <a:cubicBezTo>
                  <a:pt x="1532867" y="360680"/>
                  <a:pt x="1614147" y="279400"/>
                  <a:pt x="1614147" y="180340"/>
                </a:cubicBezTo>
                <a:close/>
              </a:path>
            </a:pathLst>
          </a:custGeom>
          <a:solidFill>
            <a:srgbClr val="2F945C"/>
          </a:solidFill>
        </p:spPr>
      </p:sp>
      <p:sp>
        <p:nvSpPr>
          <p:cNvPr id="45" name="Rectangle 44"/>
          <p:cNvSpPr/>
          <p:nvPr/>
        </p:nvSpPr>
        <p:spPr>
          <a:xfrm>
            <a:off x="3039093" y="1550765"/>
            <a:ext cx="13255591" cy="1054135"/>
          </a:xfrm>
          <a:prstGeom prst="rect">
            <a:avLst/>
          </a:prstGeom>
        </p:spPr>
        <p:txBody>
          <a:bodyPr wrap="square">
            <a:spAutoFit/>
          </a:bodyPr>
          <a:lstStyle/>
          <a:p>
            <a:pPr>
              <a:lnSpc>
                <a:spcPts val="7500"/>
              </a:lnSpc>
            </a:pPr>
            <a:r>
              <a:rPr lang="nl-NL" sz="5000" dirty="0">
                <a:solidFill>
                  <a:schemeClr val="bg1"/>
                </a:solidFill>
                <a:latin typeface="Arial" panose="020B0604020202020204" pitchFamily="34" charset="0"/>
                <a:ea typeface="Calibri" panose="020F0502020204030204" pitchFamily="34" charset="0"/>
                <a:cs typeface="Arial" panose="020B0604020202020204" pitchFamily="34" charset="0"/>
              </a:rPr>
              <a:t>Nét tương đồng nào so với xã hội Chăm-pa</a:t>
            </a:r>
            <a:endParaRPr lang="en-US" sz="5000"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1947934" y="3534705"/>
            <a:ext cx="12858455" cy="3683060"/>
          </a:xfrm>
          <a:prstGeom prst="rect">
            <a:avLst/>
          </a:prstGeom>
        </p:spPr>
        <p:txBody>
          <a:bodyPr wrap="square">
            <a:spAutoFit/>
          </a:bodyPr>
          <a:lstStyle/>
          <a:p>
            <a:pPr algn="just">
              <a:lnSpc>
                <a:spcPts val="7000"/>
              </a:lnSpc>
            </a:pP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Là nhà </a:t>
            </a:r>
            <a:r>
              <a:rPr lang="nl-NL" sz="5000">
                <a:solidFill>
                  <a:srgbClr val="002060"/>
                </a:solidFill>
                <a:latin typeface="Arial" panose="020B0604020202020204" pitchFamily="34" charset="0"/>
                <a:ea typeface="Calibri" panose="020F0502020204030204" pitchFamily="34" charset="0"/>
                <a:cs typeface="Arial" panose="020B0604020202020204" pitchFamily="34" charset="0"/>
              </a:rPr>
              <a:t>nước quân </a:t>
            </a:r>
            <a:r>
              <a:rPr lang="nl-NL" sz="5000" dirty="0">
                <a:solidFill>
                  <a:srgbClr val="002060"/>
                </a:solidFill>
                <a:latin typeface="Arial" panose="020B0604020202020204" pitchFamily="34" charset="0"/>
                <a:ea typeface="Calibri" panose="020F0502020204030204" pitchFamily="34" charset="0"/>
                <a:cs typeface="Arial" panose="020B0604020202020204" pitchFamily="34" charset="0"/>
              </a:rPr>
              <a:t>chủ chuyên chế: vua đứng đầu vương quốc và có quyền lực cao nhất; dưới vua là hệ thống quan lại trong một hệ thống chính quyền có nhiều cấp bậc.</a:t>
            </a:r>
            <a:endParaRPr lang="en-US" sz="5000" dirty="0">
              <a:solidFill>
                <a:srgbClr val="002060"/>
              </a:solidFill>
              <a:latin typeface="Arial" panose="020B0604020202020204" pitchFamily="34" charset="0"/>
              <a:cs typeface="Arial" panose="020B0604020202020204" pitchFamily="34" charset="0"/>
            </a:endParaRPr>
          </a:p>
        </p:txBody>
      </p:sp>
      <p:pic>
        <p:nvPicPr>
          <p:cNvPr id="48"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29197" y="2604900"/>
            <a:ext cx="3374433" cy="7563978"/>
          </a:xfrm>
          <a:prstGeom prst="rect">
            <a:avLst/>
          </a:prstGeom>
        </p:spPr>
      </p:pic>
      <p:grpSp>
        <p:nvGrpSpPr>
          <p:cNvPr id="49" name="Group 13"/>
          <p:cNvGrpSpPr/>
          <p:nvPr/>
        </p:nvGrpSpPr>
        <p:grpSpPr>
          <a:xfrm>
            <a:off x="1143000" y="7844097"/>
            <a:ext cx="13891989" cy="1376163"/>
            <a:chOff x="0" y="0"/>
            <a:chExt cx="14080983" cy="12938973"/>
          </a:xfrm>
        </p:grpSpPr>
        <p:sp>
          <p:nvSpPr>
            <p:cNvPr id="50" name="Freeform 14"/>
            <p:cNvSpPr/>
            <p:nvPr/>
          </p:nvSpPr>
          <p:spPr>
            <a:xfrm>
              <a:off x="0" y="0"/>
              <a:ext cx="14080984" cy="12938973"/>
            </a:xfrm>
            <a:custGeom>
              <a:avLst/>
              <a:gdLst/>
              <a:ahLst/>
              <a:cxnLst/>
              <a:rect l="l" t="t" r="r" b="b"/>
              <a:pathLst>
                <a:path w="14080984" h="12938973">
                  <a:moveTo>
                    <a:pt x="13956523" y="59690"/>
                  </a:moveTo>
                  <a:cubicBezTo>
                    <a:pt x="13992082" y="59690"/>
                    <a:pt x="14021293" y="88900"/>
                    <a:pt x="14021293" y="124460"/>
                  </a:cubicBezTo>
                  <a:lnTo>
                    <a:pt x="14021293" y="12814513"/>
                  </a:lnTo>
                  <a:cubicBezTo>
                    <a:pt x="14021293" y="12850073"/>
                    <a:pt x="13992082" y="12879283"/>
                    <a:pt x="13956523" y="12879283"/>
                  </a:cubicBezTo>
                  <a:lnTo>
                    <a:pt x="124460" y="12879283"/>
                  </a:lnTo>
                  <a:cubicBezTo>
                    <a:pt x="88900" y="12879283"/>
                    <a:pt x="59690" y="12850073"/>
                    <a:pt x="59690" y="12814513"/>
                  </a:cubicBezTo>
                  <a:lnTo>
                    <a:pt x="59690" y="124460"/>
                  </a:lnTo>
                  <a:cubicBezTo>
                    <a:pt x="59690" y="88900"/>
                    <a:pt x="88900" y="59690"/>
                    <a:pt x="124460" y="59690"/>
                  </a:cubicBezTo>
                  <a:lnTo>
                    <a:pt x="13956523" y="59690"/>
                  </a:lnTo>
                  <a:moveTo>
                    <a:pt x="13956523" y="0"/>
                  </a:moveTo>
                  <a:lnTo>
                    <a:pt x="124460" y="0"/>
                  </a:lnTo>
                  <a:cubicBezTo>
                    <a:pt x="55880" y="0"/>
                    <a:pt x="0" y="55880"/>
                    <a:pt x="0" y="124460"/>
                  </a:cubicBezTo>
                  <a:lnTo>
                    <a:pt x="0" y="12814513"/>
                  </a:lnTo>
                  <a:cubicBezTo>
                    <a:pt x="0" y="12883093"/>
                    <a:pt x="55880" y="12938973"/>
                    <a:pt x="124460" y="12938973"/>
                  </a:cubicBezTo>
                  <a:lnTo>
                    <a:pt x="13956523" y="12938973"/>
                  </a:lnTo>
                  <a:cubicBezTo>
                    <a:pt x="14025104" y="12938973"/>
                    <a:pt x="14080984" y="12883093"/>
                    <a:pt x="14080984" y="12814513"/>
                  </a:cubicBezTo>
                  <a:lnTo>
                    <a:pt x="14080984" y="124460"/>
                  </a:lnTo>
                  <a:cubicBezTo>
                    <a:pt x="14080982" y="55880"/>
                    <a:pt x="14025104" y="0"/>
                    <a:pt x="13956523" y="0"/>
                  </a:cubicBezTo>
                  <a:close/>
                </a:path>
              </a:pathLst>
            </a:custGeom>
            <a:solidFill>
              <a:srgbClr val="2B2929"/>
            </a:solidFill>
          </p:spPr>
        </p:sp>
      </p:grpSp>
      <p:grpSp>
        <p:nvGrpSpPr>
          <p:cNvPr id="51" name="Group 15"/>
          <p:cNvGrpSpPr/>
          <p:nvPr/>
        </p:nvGrpSpPr>
        <p:grpSpPr>
          <a:xfrm>
            <a:off x="758168" y="7325004"/>
            <a:ext cx="1284903" cy="1284903"/>
            <a:chOff x="0" y="0"/>
            <a:chExt cx="1713204" cy="1713204"/>
          </a:xfrm>
        </p:grpSpPr>
        <p:grpSp>
          <p:nvGrpSpPr>
            <p:cNvPr id="52" name="Group 16"/>
            <p:cNvGrpSpPr/>
            <p:nvPr/>
          </p:nvGrpSpPr>
          <p:grpSpPr>
            <a:xfrm>
              <a:off x="0" y="0"/>
              <a:ext cx="1713204" cy="1713204"/>
              <a:chOff x="0" y="0"/>
              <a:chExt cx="6350000" cy="6350000"/>
            </a:xfrm>
          </p:grpSpPr>
          <p:sp>
            <p:nvSpPr>
              <p:cNvPr id="56"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E3F9"/>
              </a:solidFill>
            </p:spPr>
          </p:sp>
        </p:grpSp>
        <p:grpSp>
          <p:nvGrpSpPr>
            <p:cNvPr id="53" name="Group 18"/>
            <p:cNvGrpSpPr>
              <a:grpSpLocks noChangeAspect="1"/>
            </p:cNvGrpSpPr>
            <p:nvPr/>
          </p:nvGrpSpPr>
          <p:grpSpPr>
            <a:xfrm>
              <a:off x="335705" y="335705"/>
              <a:ext cx="1041793" cy="1041793"/>
              <a:chOff x="0" y="0"/>
              <a:chExt cx="6355080" cy="6355080"/>
            </a:xfrm>
          </p:grpSpPr>
          <p:sp>
            <p:nvSpPr>
              <p:cNvPr id="55"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B2929"/>
              </a:solidFill>
            </p:spPr>
          </p:sp>
        </p:grpSp>
        <p:pic>
          <p:nvPicPr>
            <p:cNvPr id="54"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3109" y="591800"/>
              <a:ext cx="686986" cy="529604"/>
            </a:xfrm>
            <a:prstGeom prst="rect">
              <a:avLst/>
            </a:prstGeom>
          </p:spPr>
        </p:pic>
      </p:grpSp>
      <p:sp>
        <p:nvSpPr>
          <p:cNvPr id="57" name="Rectangle 56"/>
          <p:cNvSpPr/>
          <p:nvPr/>
        </p:nvSpPr>
        <p:spPr>
          <a:xfrm>
            <a:off x="1947934" y="7943200"/>
            <a:ext cx="12858455" cy="911532"/>
          </a:xfrm>
          <a:prstGeom prst="rect">
            <a:avLst/>
          </a:prstGeom>
        </p:spPr>
        <p:txBody>
          <a:bodyPr wrap="square">
            <a:spAutoFit/>
          </a:bodyPr>
          <a:lstStyle/>
          <a:p>
            <a:pPr algn="just">
              <a:lnSpc>
                <a:spcPts val="7000"/>
              </a:lnSpc>
            </a:pPr>
            <a:r>
              <a:rPr lang="vi-VN" sz="5000" dirty="0">
                <a:solidFill>
                  <a:srgbClr val="002060"/>
                </a:solidFill>
                <a:ea typeface="Calibri" panose="020F0502020204030204" pitchFamily="34" charset="0"/>
                <a:cs typeface="Arial" panose="020B0604020202020204" pitchFamily="34" charset="0"/>
              </a:rPr>
              <a:t>Sự hình thành của tầng lớp thương nhân</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randombar(horizontal)">
                                      <p:cBhvr>
                                        <p:cTn id="29" dur="500"/>
                                        <p:tgtEl>
                                          <p:spTgt spid="57"/>
                                        </p:tgtEl>
                                      </p:cBhvr>
                                    </p:animEffect>
                                  </p:childTnLst>
                                </p:cTn>
                              </p:par>
                              <p:par>
                                <p:cTn id="30" presetID="14" presetClass="entr" presetSubtype="1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par>
                                <p:cTn id="33" presetID="14" presetClass="entr" presetSubtype="1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1" y="3086100"/>
            <a:ext cx="18287999" cy="990015"/>
          </a:xfrm>
          <a:prstGeom prst="rect">
            <a:avLst/>
          </a:prstGeom>
        </p:spPr>
        <p:txBody>
          <a:bodyPr wrap="square">
            <a:spAutoFit/>
          </a:bodyPr>
          <a:lstStyle/>
          <a:p>
            <a:pPr algn="ctr">
              <a:lnSpc>
                <a:spcPts val="7000"/>
              </a:lnSpc>
            </a:pPr>
            <a:r>
              <a:rPr lang="fr-FR" sz="6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3. MỘT SỐ THÀNH TỰ VĂN HÓA </a:t>
            </a:r>
            <a:endParaRPr lang="en-US" sz="60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447800" y="4686300"/>
            <a:ext cx="16383000" cy="3845027"/>
          </a:xfrm>
          <a:prstGeom prst="rect">
            <a:avLst/>
          </a:prstGeom>
        </p:spPr>
        <p:txBody>
          <a:bodyPr wrap="square">
            <a:spAutoFit/>
          </a:bodyPr>
          <a:lstStyle/>
          <a:p>
            <a:pPr marL="685800" indent="-685800" algn="just">
              <a:lnSpc>
                <a:spcPts val="7500"/>
              </a:lnSpc>
              <a:buFont typeface="Arial" panose="020B0604020202020204" pitchFamily="34" charset="0"/>
              <a:buChar char="•"/>
            </a:pP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Văn hoá vật chất và tinh thần thể hiện những đặc điểm của một nền văn hoá mang đậm đời sống sông nước. </a:t>
            </a:r>
          </a:p>
          <a:p>
            <a:pPr marL="685800" indent="-685800" algn="just">
              <a:lnSpc>
                <a:spcPts val="7500"/>
              </a:lnSpc>
              <a:buFont typeface="Arial" panose="020B0604020202020204" pitchFamily="34" charset="0"/>
              <a:buChar char="•"/>
            </a:pP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Một số thành tựu văn hoá: tôn giáo tín ngưỡng, điêu khắc, sử dụng đồ trang sức. </a:t>
            </a:r>
            <a:endParaRPr lang="en-US" sz="50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11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1752600" y="2737881"/>
            <a:ext cx="14554200" cy="6291819"/>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3554447" y="1584191"/>
            <a:ext cx="11887200" cy="2857195"/>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4347084" y="2468972"/>
            <a:ext cx="10328727" cy="1002326"/>
          </a:xfrm>
          <a:prstGeom prst="rect">
            <a:avLst/>
          </a:prstGeom>
        </p:spPr>
        <p:txBody>
          <a:bodyPr wrap="square" lIns="0" tIns="0" rIns="0" bIns="0" rtlCol="0" anchor="t">
            <a:spAutoFit/>
          </a:bodyPr>
          <a:lstStyle/>
          <a:p>
            <a:pPr algn="ctr">
              <a:lnSpc>
                <a:spcPts val="8640"/>
              </a:lnSpc>
            </a:pPr>
            <a:r>
              <a:rPr lang="en-US" sz="5500" b="1" dirty="0">
                <a:solidFill>
                  <a:srgbClr val="000000"/>
                </a:solidFill>
                <a:latin typeface="Arial" panose="020B0604020202020204" pitchFamily="34" charset="0"/>
                <a:cs typeface="Arial" panose="020B0604020202020204" pitchFamily="34" charset="0"/>
              </a:rPr>
              <a:t>Về tôn giáo</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48600" y="642442"/>
            <a:ext cx="2402117" cy="149107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14770291" y="6657154"/>
            <a:ext cx="1912478" cy="3206898"/>
          </a:xfrm>
          <a:prstGeom prst="rect">
            <a:avLst/>
          </a:prstGeom>
        </p:spPr>
      </p:pic>
      <p:sp>
        <p:nvSpPr>
          <p:cNvPr id="12" name="TextBox 6"/>
          <p:cNvSpPr txBox="1"/>
          <p:nvPr/>
        </p:nvSpPr>
        <p:spPr>
          <a:xfrm>
            <a:off x="3288902" y="4782428"/>
            <a:ext cx="11226788" cy="2693045"/>
          </a:xfrm>
          <a:prstGeom prst="rect">
            <a:avLst/>
          </a:prstGeom>
        </p:spPr>
        <p:txBody>
          <a:bodyPr wrap="square" lIns="0" tIns="0" rIns="0" bIns="0" rtlCol="0" anchor="t">
            <a:spAutoFit/>
          </a:bodyPr>
          <a:lstStyle/>
          <a:p>
            <a:pPr algn="just">
              <a:lnSpc>
                <a:spcPts val="7000"/>
              </a:lnSpc>
            </a:pPr>
            <a:r>
              <a:rPr lang="vi-VN" sz="5000" dirty="0">
                <a:solidFill>
                  <a:srgbClr val="000000"/>
                </a:solidFill>
                <a:cs typeface="Arial" panose="020B0604020202020204" pitchFamily="34" charset="0"/>
              </a:rPr>
              <a:t>Cư dân Phù Nam có tín ngưỡng đa thần và sớm tiếp nhận các tôn giáo từ bên ngoài như Hin-đu giáo, Phật giáo. </a:t>
            </a:r>
            <a:endParaRPr lang="en-US" sz="5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0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28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10" name="Rectangle 9"/>
          <p:cNvSpPr/>
          <p:nvPr/>
        </p:nvSpPr>
        <p:spPr>
          <a:xfrm>
            <a:off x="533400" y="8506732"/>
            <a:ext cx="7848600" cy="1631216"/>
          </a:xfrm>
          <a:prstGeom prst="rect">
            <a:avLst/>
          </a:prstGeom>
        </p:spPr>
        <p:txBody>
          <a:bodyPr wrap="square">
            <a:spAutoFit/>
          </a:bodyPr>
          <a:lstStyle/>
          <a:p>
            <a:pPr algn="ctr">
              <a:lnSpc>
                <a:spcPts val="6000"/>
              </a:lnSpc>
            </a:pPr>
            <a:r>
              <a:rPr lang="en-US" sz="4500" b="1" dirty="0">
                <a:latin typeface="Arial" panose="020B0604020202020204" pitchFamily="34" charset="0"/>
                <a:cs typeface="Arial" panose="020B0604020202020204" pitchFamily="34" charset="0"/>
              </a:rPr>
              <a:t>Tượng phật đứng</a:t>
            </a:r>
          </a:p>
          <a:p>
            <a:pPr algn="ctr">
              <a:lnSpc>
                <a:spcPts val="6000"/>
              </a:lnSpc>
            </a:pPr>
            <a:r>
              <a:rPr lang="en-US" sz="4500" b="1" dirty="0">
                <a:latin typeface="Arial" panose="020B0604020202020204" pitchFamily="34" charset="0"/>
                <a:cs typeface="Arial" panose="020B0604020202020204" pitchFamily="34" charset="0"/>
              </a:rPr>
              <a:t> Phù Nam chất liệu gỗ</a:t>
            </a:r>
          </a:p>
        </p:txBody>
      </p:sp>
      <p:pic>
        <p:nvPicPr>
          <p:cNvPr id="2" name="Picture 1"/>
          <p:cNvPicPr>
            <a:picLocks noChangeAspect="1"/>
          </p:cNvPicPr>
          <p:nvPr/>
        </p:nvPicPr>
        <p:blipFill>
          <a:blip r:embed="rId2"/>
          <a:stretch>
            <a:fillRect/>
          </a:stretch>
        </p:blipFill>
        <p:spPr>
          <a:xfrm>
            <a:off x="533400" y="495300"/>
            <a:ext cx="7848600" cy="7686675"/>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9448800" y="495300"/>
            <a:ext cx="7620000" cy="7686675"/>
          </a:xfrm>
          <a:prstGeom prst="rect">
            <a:avLst/>
          </a:prstGeom>
        </p:spPr>
      </p:pic>
      <p:sp>
        <p:nvSpPr>
          <p:cNvPr id="5" name="Rectangle 4"/>
          <p:cNvSpPr/>
          <p:nvPr/>
        </p:nvSpPr>
        <p:spPr>
          <a:xfrm>
            <a:off x="9445171" y="8506732"/>
            <a:ext cx="7594600" cy="861774"/>
          </a:xfrm>
          <a:prstGeom prst="rect">
            <a:avLst/>
          </a:prstGeom>
        </p:spPr>
        <p:txBody>
          <a:bodyPr wrap="square">
            <a:spAutoFit/>
          </a:bodyPr>
          <a:lstStyle/>
          <a:p>
            <a:pPr algn="ctr">
              <a:lnSpc>
                <a:spcPts val="6000"/>
              </a:lnSpc>
            </a:pPr>
            <a:r>
              <a:rPr lang="en-US" sz="4500" b="1" dirty="0">
                <a:latin typeface="Arial" panose="020B0604020202020204" pitchFamily="34" charset="0"/>
                <a:cs typeface="Arial" panose="020B0604020202020204" pitchFamily="34" charset="0"/>
              </a:rPr>
              <a:t>Tượng phật Lợi Mĩ</a:t>
            </a:r>
          </a:p>
        </p:txBody>
      </p:sp>
    </p:spTree>
    <p:extLst>
      <p:ext uri="{BB962C8B-B14F-4D97-AF65-F5344CB8AC3E}">
        <p14:creationId xmlns:p14="http://schemas.microsoft.com/office/powerpoint/2010/main" val="26804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15" name="TextBox 15"/>
          <p:cNvSpPr txBox="1"/>
          <p:nvPr/>
        </p:nvSpPr>
        <p:spPr>
          <a:xfrm>
            <a:off x="1" y="1296315"/>
            <a:ext cx="18287999" cy="1006942"/>
          </a:xfrm>
          <a:prstGeom prst="rect">
            <a:avLst/>
          </a:prstGeom>
        </p:spPr>
        <p:txBody>
          <a:bodyPr wrap="square" lIns="0" tIns="0" rIns="0" bIns="0" rtlCol="0" anchor="t">
            <a:spAutoFit/>
          </a:bodyPr>
          <a:lstStyle/>
          <a:p>
            <a:pPr algn="ctr">
              <a:lnSpc>
                <a:spcPts val="8800"/>
              </a:lnSpc>
            </a:pPr>
            <a:r>
              <a:rPr lang="en-US" sz="5500" b="1" dirty="0">
                <a:solidFill>
                  <a:srgbClr val="000000"/>
                </a:solidFill>
                <a:latin typeface="Arial" panose="020B0604020202020204" pitchFamily="34" charset="0"/>
                <a:cs typeface="Arial" panose="020B0604020202020204" pitchFamily="34" charset="0"/>
              </a:rPr>
              <a:t>Về nghệ thuật điêu khắc</a:t>
            </a:r>
          </a:p>
        </p:txBody>
      </p:sp>
      <p:pic>
        <p:nvPicPr>
          <p:cNvPr id="21"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70221" y="1964111"/>
            <a:ext cx="441960" cy="1524000"/>
          </a:xfrm>
          <a:prstGeom prst="rect">
            <a:avLst/>
          </a:prstGeom>
        </p:spPr>
      </p:pic>
      <p:pic>
        <p:nvPicPr>
          <p:cNvPr id="22"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932421" y="2065044"/>
            <a:ext cx="441960" cy="1524000"/>
          </a:xfrm>
          <a:prstGeom prst="rect">
            <a:avLst/>
          </a:prstGeom>
        </p:spPr>
      </p:pic>
      <p:pic>
        <p:nvPicPr>
          <p:cNvPr id="23"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307321" y="2099180"/>
            <a:ext cx="441960" cy="1524000"/>
          </a:xfrm>
          <a:prstGeom prst="rect">
            <a:avLst/>
          </a:prstGeom>
        </p:spPr>
      </p:pic>
      <p:pic>
        <p:nvPicPr>
          <p:cNvPr id="25"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52600" y="3390900"/>
            <a:ext cx="15011399" cy="5715000"/>
          </a:xfrm>
          <a:prstGeom prst="rect">
            <a:avLst/>
          </a:prstGeom>
        </p:spPr>
      </p:pic>
      <p:sp>
        <p:nvSpPr>
          <p:cNvPr id="26" name="Rectangle 25"/>
          <p:cNvSpPr/>
          <p:nvPr/>
        </p:nvSpPr>
        <p:spPr>
          <a:xfrm>
            <a:off x="2514602" y="3913219"/>
            <a:ext cx="13182600" cy="3604577"/>
          </a:xfrm>
          <a:prstGeom prst="rect">
            <a:avLst/>
          </a:prstGeom>
        </p:spPr>
        <p:txBody>
          <a:bodyPr wrap="square">
            <a:spAutoFit/>
          </a:bodyPr>
          <a:lstStyle/>
          <a:p>
            <a:pPr algn="just">
              <a:lnSpc>
                <a:spcPts val="7000"/>
              </a:lnSpc>
            </a:pPr>
            <a:r>
              <a:rPr lang="vi-VN" sz="5000" dirty="0">
                <a:solidFill>
                  <a:srgbClr val="000000"/>
                </a:solidFill>
                <a:cs typeface="Arial" panose="020B0604020202020204" pitchFamily="34" charset="0"/>
              </a:rPr>
              <a:t>Nghệ thuật điêu khắc tượng, thân từ đá, gỗ của Phù Nam rất phát triển với những nét sáng tạo mang phong cách riêng - phong cách Phù Nam</a:t>
            </a:r>
            <a:r>
              <a:rPr lang="en-US" sz="5000" dirty="0">
                <a:solidFill>
                  <a:srgbClr val="000000"/>
                </a:solidFill>
                <a:cs typeface="Arial" panose="020B0604020202020204" pitchFamily="34" charset="0"/>
              </a:rPr>
              <a:t>.</a:t>
            </a:r>
            <a:endParaRPr lang="en-US" sz="5000" dirty="0">
              <a:latin typeface="Arial" panose="020B0604020202020204" pitchFamily="34" charset="0"/>
              <a:cs typeface="Arial" panose="020B0604020202020204" pitchFamily="34" charset="0"/>
            </a:endParaRPr>
          </a:p>
        </p:txBody>
      </p:sp>
      <p:pic>
        <p:nvPicPr>
          <p:cNvPr id="12"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54509">
            <a:off x="14492981" y="6751129"/>
            <a:ext cx="2408444" cy="2123811"/>
          </a:xfrm>
          <a:prstGeom prst="rect">
            <a:avLst/>
          </a:prstGeom>
        </p:spPr>
      </p:pic>
    </p:spTree>
    <p:extLst>
      <p:ext uri="{BB962C8B-B14F-4D97-AF65-F5344CB8AC3E}">
        <p14:creationId xmlns:p14="http://schemas.microsoft.com/office/powerpoint/2010/main" val="1343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15217">
            <a:off x="-214826" y="7013914"/>
            <a:ext cx="3021416" cy="3573718"/>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13764">
            <a:off x="14998907" y="1737679"/>
            <a:ext cx="3369839" cy="2132189"/>
          </a:xfrm>
          <a:prstGeom prst="rect">
            <a:avLst/>
          </a:prstGeom>
        </p:spPr>
      </p:pic>
      <p:pic>
        <p:nvPicPr>
          <p:cNvPr id="3" name="Picture 2"/>
          <p:cNvPicPr>
            <a:picLocks noChangeAspect="1"/>
          </p:cNvPicPr>
          <p:nvPr/>
        </p:nvPicPr>
        <p:blipFill>
          <a:blip r:embed="rId6"/>
          <a:stretch>
            <a:fillRect/>
          </a:stretch>
        </p:blipFill>
        <p:spPr>
          <a:xfrm>
            <a:off x="762000" y="1037770"/>
            <a:ext cx="6858000" cy="8753930"/>
          </a:xfrm>
          <a:prstGeom prst="rect">
            <a:avLst/>
          </a:prstGeom>
          <a:ln>
            <a:noFill/>
          </a:ln>
          <a:effectLst>
            <a:softEdge rad="112500"/>
          </a:effectLst>
        </p:spPr>
      </p:pic>
      <p:pic>
        <p:nvPicPr>
          <p:cNvPr id="2" name="Picture 1"/>
          <p:cNvPicPr>
            <a:picLocks noChangeAspect="1"/>
          </p:cNvPicPr>
          <p:nvPr/>
        </p:nvPicPr>
        <p:blipFill>
          <a:blip r:embed="rId7"/>
          <a:stretch>
            <a:fillRect/>
          </a:stretch>
        </p:blipFill>
        <p:spPr>
          <a:xfrm>
            <a:off x="9111343" y="1075513"/>
            <a:ext cx="7848600" cy="8716187"/>
          </a:xfrm>
          <a:prstGeom prst="rect">
            <a:avLst/>
          </a:prstGeom>
          <a:ln>
            <a:noFill/>
          </a:ln>
          <a:effectLst>
            <a:softEdge rad="112500"/>
          </a:effectLst>
        </p:spPr>
      </p:pic>
    </p:spTree>
    <p:extLst>
      <p:ext uri="{BB962C8B-B14F-4D97-AF65-F5344CB8AC3E}">
        <p14:creationId xmlns:p14="http://schemas.microsoft.com/office/powerpoint/2010/main" val="160518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F5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485900"/>
            <a:ext cx="2576757" cy="5429948"/>
          </a:xfrm>
          <a:prstGeom prst="rect">
            <a:avLst/>
          </a:prstGeom>
        </p:spPr>
      </p:pic>
      <p:sp>
        <p:nvSpPr>
          <p:cNvPr id="11" name="TextBox 5"/>
          <p:cNvSpPr txBox="1"/>
          <p:nvPr/>
        </p:nvSpPr>
        <p:spPr>
          <a:xfrm>
            <a:off x="0" y="2781300"/>
            <a:ext cx="18288000" cy="897682"/>
          </a:xfrm>
          <a:prstGeom prst="rect">
            <a:avLst/>
          </a:prstGeom>
        </p:spPr>
        <p:txBody>
          <a:bodyPr wrap="square" lIns="0" tIns="0" rIns="0" bIns="0" rtlCol="0" anchor="t">
            <a:spAutoFit/>
          </a:bodyPr>
          <a:lstStyle/>
          <a:p>
            <a:pPr algn="ctr">
              <a:lnSpc>
                <a:spcPts val="7000"/>
              </a:lnSpc>
            </a:pPr>
            <a:r>
              <a:rPr lang="en-US" sz="6000" b="1" dirty="0">
                <a:solidFill>
                  <a:schemeClr val="accent4">
                    <a:lumMod val="50000"/>
                  </a:schemeClr>
                </a:solidFill>
                <a:latin typeface="Arial" panose="020B0604020202020204" pitchFamily="34" charset="0"/>
                <a:cs typeface="Arial" panose="020B0604020202020204" pitchFamily="34" charset="0"/>
              </a:rPr>
              <a:t>Về  sử dụng đồ trang sức</a:t>
            </a:r>
          </a:p>
        </p:txBody>
      </p:sp>
      <p:sp>
        <p:nvSpPr>
          <p:cNvPr id="12" name="Rectangle 11"/>
          <p:cNvSpPr/>
          <p:nvPr/>
        </p:nvSpPr>
        <p:spPr>
          <a:xfrm>
            <a:off x="2133600" y="4762500"/>
            <a:ext cx="14582757" cy="1887696"/>
          </a:xfrm>
          <a:prstGeom prst="rect">
            <a:avLst/>
          </a:prstGeom>
        </p:spPr>
        <p:txBody>
          <a:bodyPr wrap="square">
            <a:spAutoFit/>
          </a:bodyPr>
          <a:lstStyle/>
          <a:p>
            <a:pPr algn="ctr">
              <a:lnSpc>
                <a:spcPts val="7000"/>
              </a:lnSpc>
            </a:pPr>
            <a:r>
              <a:rPr lang="vi-VN" sz="5000" dirty="0">
                <a:solidFill>
                  <a:srgbClr val="000000"/>
                </a:solidFill>
                <a:ea typeface="Calibri" panose="020F0502020204030204" pitchFamily="34" charset="0"/>
                <a:cs typeface="Arial" panose="020B0604020202020204" pitchFamily="34" charset="0"/>
              </a:rPr>
              <a:t>Cư dân Phù Nam ưa sử dụng đồ trang sức làm từ nhiều vật liệu khác nhau như vàng, đá quý....</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76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800100"/>
            <a:ext cx="8458200" cy="7696200"/>
          </a:xfrm>
          <a:prstGeom prst="rect">
            <a:avLst/>
          </a:prstGeom>
        </p:spPr>
      </p:pic>
      <p:sp>
        <p:nvSpPr>
          <p:cNvPr id="3" name="Rectangle 2"/>
          <p:cNvSpPr/>
          <p:nvPr/>
        </p:nvSpPr>
        <p:spPr>
          <a:xfrm>
            <a:off x="685800" y="8953500"/>
            <a:ext cx="8534400" cy="861774"/>
          </a:xfrm>
          <a:prstGeom prst="rect">
            <a:avLst/>
          </a:prstGeom>
        </p:spPr>
        <p:txBody>
          <a:bodyPr wrap="square">
            <a:spAutoFit/>
          </a:bodyPr>
          <a:lstStyle/>
          <a:p>
            <a:pPr algn="ctr">
              <a:lnSpc>
                <a:spcPts val="6000"/>
              </a:lnSpc>
            </a:pPr>
            <a:r>
              <a:rPr lang="en-US" sz="4500" b="1" dirty="0">
                <a:latin typeface="Arial" panose="020B0604020202020204" pitchFamily="34" charset="0"/>
                <a:cs typeface="Arial" panose="020B0604020202020204" pitchFamily="34" charset="0"/>
              </a:rPr>
              <a:t>Nhẫn vàng</a:t>
            </a:r>
          </a:p>
        </p:txBody>
      </p:sp>
      <p:pic>
        <p:nvPicPr>
          <p:cNvPr id="4" name="Picture 3"/>
          <p:cNvPicPr>
            <a:picLocks noChangeAspect="1"/>
          </p:cNvPicPr>
          <p:nvPr/>
        </p:nvPicPr>
        <p:blipFill>
          <a:blip r:embed="rId3"/>
          <a:stretch>
            <a:fillRect/>
          </a:stretch>
        </p:blipFill>
        <p:spPr>
          <a:xfrm>
            <a:off x="9753600" y="800100"/>
            <a:ext cx="7086600" cy="7696200"/>
          </a:xfrm>
          <a:prstGeom prst="rect">
            <a:avLst/>
          </a:prstGeom>
        </p:spPr>
      </p:pic>
      <p:sp>
        <p:nvSpPr>
          <p:cNvPr id="5" name="Rectangle 4"/>
          <p:cNvSpPr/>
          <p:nvPr/>
        </p:nvSpPr>
        <p:spPr>
          <a:xfrm>
            <a:off x="9753600" y="8953500"/>
            <a:ext cx="7086600" cy="800732"/>
          </a:xfrm>
          <a:prstGeom prst="rect">
            <a:avLst/>
          </a:prstGeom>
        </p:spPr>
        <p:txBody>
          <a:bodyPr wrap="square">
            <a:spAutoFit/>
          </a:bodyPr>
          <a:lstStyle/>
          <a:p>
            <a:pPr algn="ctr">
              <a:lnSpc>
                <a:spcPts val="6000"/>
              </a:lnSpc>
            </a:pPr>
            <a:r>
              <a:rPr lang="en-US" sz="4500" b="1" dirty="0">
                <a:latin typeface="Arial" panose="020B0604020202020204" pitchFamily="34" charset="0"/>
                <a:cs typeface="Arial" panose="020B0604020202020204" pitchFamily="34" charset="0"/>
              </a:rPr>
              <a:t>Bộ sưu tập trang sức</a:t>
            </a:r>
          </a:p>
        </p:txBody>
      </p:sp>
    </p:spTree>
    <p:extLst>
      <p:ext uri="{BB962C8B-B14F-4D97-AF65-F5344CB8AC3E}">
        <p14:creationId xmlns:p14="http://schemas.microsoft.com/office/powerpoint/2010/main" val="194750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sp>
        <p:nvSpPr>
          <p:cNvPr id="3" name="TextBox 3"/>
          <p:cNvSpPr txBox="1"/>
          <p:nvPr/>
        </p:nvSpPr>
        <p:spPr>
          <a:xfrm>
            <a:off x="0" y="886801"/>
            <a:ext cx="18288000" cy="1128514"/>
          </a:xfrm>
          <a:prstGeom prst="rect">
            <a:avLst/>
          </a:prstGeom>
        </p:spPr>
        <p:txBody>
          <a:bodyPr wrap="square" lIns="0" tIns="0" rIns="0" bIns="0" rtlCol="0" anchor="t">
            <a:spAutoFit/>
          </a:bodyPr>
          <a:lstStyle/>
          <a:p>
            <a:pPr algn="ctr">
              <a:lnSpc>
                <a:spcPts val="8800"/>
              </a:lnSpc>
            </a:pPr>
            <a:r>
              <a:rPr lang="en-US" sz="6500" b="1" dirty="0">
                <a:solidFill>
                  <a:srgbClr val="3E602F"/>
                </a:solidFill>
                <a:latin typeface="Arial" panose="020B0604020202020204" pitchFamily="34" charset="0"/>
                <a:cs typeface="Arial" panose="020B0604020202020204" pitchFamily="34" charset="0"/>
              </a:rPr>
              <a:t>LUYỆN TẬP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470" y="5753100"/>
            <a:ext cx="3173730" cy="4533900"/>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 y="2264835"/>
            <a:ext cx="14478000" cy="2142791"/>
          </a:xfrm>
          <a:prstGeom prst="rect">
            <a:avLst/>
          </a:prstGeom>
        </p:spPr>
      </p:pic>
      <p:sp>
        <p:nvSpPr>
          <p:cNvPr id="7" name="Rectangle 6"/>
          <p:cNvSpPr/>
          <p:nvPr/>
        </p:nvSpPr>
        <p:spPr>
          <a:xfrm>
            <a:off x="2133600" y="2904993"/>
            <a:ext cx="13030200" cy="951543"/>
          </a:xfrm>
          <a:prstGeom prst="rect">
            <a:avLst/>
          </a:prstGeom>
        </p:spPr>
        <p:txBody>
          <a:bodyPr wrap="square">
            <a:spAutoFit/>
          </a:bodyPr>
          <a:lstStyle/>
          <a:p>
            <a:pPr algn="just">
              <a:lnSpc>
                <a:spcPts val="6700"/>
              </a:lnSpc>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Lãnh thổ chủ yếu của Vương quốc Phù Nam:</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8386591" y="4655609"/>
            <a:ext cx="5257800" cy="882678"/>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Tây Nguyên</a:t>
            </a:r>
            <a:endParaRPr lang="en-US" sz="5000" dirty="0">
              <a:latin typeface="Arial" panose="020B0604020202020204" pitchFamily="34" charset="0"/>
              <a:cs typeface="Arial" panose="020B0604020202020204" pitchFamily="34" charset="0"/>
            </a:endParaRPr>
          </a:p>
        </p:txBody>
      </p:sp>
      <p:grpSp>
        <p:nvGrpSpPr>
          <p:cNvPr id="9" name="Group 7"/>
          <p:cNvGrpSpPr/>
          <p:nvPr/>
        </p:nvGrpSpPr>
        <p:grpSpPr>
          <a:xfrm>
            <a:off x="7023632" y="4742011"/>
            <a:ext cx="834482" cy="778738"/>
            <a:chOff x="0" y="0"/>
            <a:chExt cx="1112643" cy="1038317"/>
          </a:xfrm>
        </p:grpSpPr>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87243" cy="1038317"/>
            </a:xfrm>
            <a:prstGeom prst="rect">
              <a:avLst/>
            </a:prstGeom>
          </p:spPr>
        </p:pic>
        <p:sp>
          <p:nvSpPr>
            <p:cNvPr id="11" name="TextBox 9"/>
            <p:cNvSpPr txBox="1"/>
            <p:nvPr/>
          </p:nvSpPr>
          <p:spPr>
            <a:xfrm>
              <a:off x="277687" y="124409"/>
              <a:ext cx="834956" cy="821849"/>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A</a:t>
              </a:r>
            </a:p>
          </p:txBody>
        </p:sp>
      </p:grpSp>
      <p:sp>
        <p:nvSpPr>
          <p:cNvPr id="12" name="Rectangle 11"/>
          <p:cNvSpPr/>
          <p:nvPr/>
        </p:nvSpPr>
        <p:spPr>
          <a:xfrm>
            <a:off x="8386591" y="6168228"/>
            <a:ext cx="4343400" cy="911532"/>
          </a:xfrm>
          <a:prstGeom prst="rect">
            <a:avLst/>
          </a:prstGeom>
        </p:spPr>
        <p:txBody>
          <a:bodyPr wrap="square">
            <a:spAutoFit/>
          </a:bodyPr>
          <a:lstStyle/>
          <a:p>
            <a:pPr algn="just">
              <a:lnSpc>
                <a:spcPts val="7000"/>
              </a:lnSpc>
            </a:pPr>
            <a:r>
              <a:rPr lang="en-US" sz="5000" dirty="0">
                <a:latin typeface="Arial" panose="020B0604020202020204" pitchFamily="34" charset="0"/>
                <a:cs typeface="Arial" panose="020B0604020202020204" pitchFamily="34" charset="0"/>
              </a:rPr>
              <a:t>Nam Trung Bộ</a:t>
            </a:r>
          </a:p>
        </p:txBody>
      </p:sp>
      <p:grpSp>
        <p:nvGrpSpPr>
          <p:cNvPr id="13" name="Group 12"/>
          <p:cNvGrpSpPr/>
          <p:nvPr/>
        </p:nvGrpSpPr>
        <p:grpSpPr>
          <a:xfrm>
            <a:off x="7023632" y="6379505"/>
            <a:ext cx="875899" cy="778738"/>
            <a:chOff x="0" y="0"/>
            <a:chExt cx="1167866" cy="1038317"/>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87243" cy="1038317"/>
            </a:xfrm>
            <a:prstGeom prst="rect">
              <a:avLst/>
            </a:prstGeom>
          </p:spPr>
        </p:pic>
        <p:sp>
          <p:nvSpPr>
            <p:cNvPr id="15"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B</a:t>
              </a:r>
            </a:p>
          </p:txBody>
        </p:sp>
      </p:grpSp>
      <p:sp>
        <p:nvSpPr>
          <p:cNvPr id="16" name="Rectangle 15"/>
          <p:cNvSpPr/>
          <p:nvPr/>
        </p:nvSpPr>
        <p:spPr>
          <a:xfrm>
            <a:off x="8386591" y="7738919"/>
            <a:ext cx="4343400" cy="911532"/>
          </a:xfrm>
          <a:prstGeom prst="rect">
            <a:avLst/>
          </a:prstGeom>
        </p:spPr>
        <p:txBody>
          <a:bodyPr wrap="square">
            <a:spAutoFit/>
          </a:bodyPr>
          <a:lstStyle/>
          <a:p>
            <a:pPr algn="just">
              <a:lnSpc>
                <a:spcPts val="7000"/>
              </a:lnSpc>
            </a:pPr>
            <a:r>
              <a:rPr lang="en-US" sz="5000" dirty="0">
                <a:latin typeface="Arial" panose="020B0604020202020204" pitchFamily="34" charset="0"/>
                <a:cs typeface="Arial" panose="020B0604020202020204" pitchFamily="34" charset="0"/>
              </a:rPr>
              <a:t>Nam Bộ</a:t>
            </a:r>
          </a:p>
        </p:txBody>
      </p:sp>
      <p:grpSp>
        <p:nvGrpSpPr>
          <p:cNvPr id="17" name="Group 12"/>
          <p:cNvGrpSpPr/>
          <p:nvPr/>
        </p:nvGrpSpPr>
        <p:grpSpPr>
          <a:xfrm>
            <a:off x="7023632" y="7950196"/>
            <a:ext cx="875899" cy="778738"/>
            <a:chOff x="0" y="0"/>
            <a:chExt cx="1167866" cy="1038317"/>
          </a:xfrm>
        </p:grpSpPr>
        <p:pic>
          <p:nvPicPr>
            <p:cNvPr id="18"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87243" cy="1038317"/>
            </a:xfrm>
            <a:prstGeom prst="rect">
              <a:avLst/>
            </a:prstGeom>
          </p:spPr>
        </p:pic>
        <p:sp>
          <p:nvSpPr>
            <p:cNvPr id="19"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C</a:t>
              </a:r>
            </a:p>
          </p:txBody>
        </p:sp>
      </p:grpSp>
      <p:sp>
        <p:nvSpPr>
          <p:cNvPr id="20" name="Rectangle 19"/>
          <p:cNvSpPr/>
          <p:nvPr/>
        </p:nvSpPr>
        <p:spPr>
          <a:xfrm>
            <a:off x="8386591" y="9188230"/>
            <a:ext cx="4343400" cy="990015"/>
          </a:xfrm>
          <a:prstGeom prst="rect">
            <a:avLst/>
          </a:prstGeom>
        </p:spPr>
        <p:txBody>
          <a:bodyPr wrap="square">
            <a:spAutoFit/>
          </a:bodyPr>
          <a:lstStyle/>
          <a:p>
            <a:pPr algn="just">
              <a:lnSpc>
                <a:spcPts val="7000"/>
              </a:lnSpc>
            </a:pPr>
            <a:r>
              <a:rPr lang="en-US" sz="5000" dirty="0">
                <a:latin typeface="Arial" panose="020B0604020202020204" pitchFamily="34" charset="0"/>
                <a:cs typeface="Arial" panose="020B0604020202020204" pitchFamily="34" charset="0"/>
              </a:rPr>
              <a:t>Tây Nam Bộ</a:t>
            </a:r>
          </a:p>
        </p:txBody>
      </p:sp>
      <p:grpSp>
        <p:nvGrpSpPr>
          <p:cNvPr id="21" name="Group 12"/>
          <p:cNvGrpSpPr/>
          <p:nvPr/>
        </p:nvGrpSpPr>
        <p:grpSpPr>
          <a:xfrm>
            <a:off x="7023632" y="9399507"/>
            <a:ext cx="875899" cy="778738"/>
            <a:chOff x="0" y="0"/>
            <a:chExt cx="1167866" cy="1038317"/>
          </a:xfrm>
        </p:grpSpPr>
        <p:pic>
          <p:nvPicPr>
            <p:cNvPr id="2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87243" cy="1038317"/>
            </a:xfrm>
            <a:prstGeom prst="rect">
              <a:avLst/>
            </a:prstGeom>
          </p:spPr>
        </p:pic>
        <p:sp>
          <p:nvSpPr>
            <p:cNvPr id="24" name="TextBox 14"/>
            <p:cNvSpPr txBox="1"/>
            <p:nvPr/>
          </p:nvSpPr>
          <p:spPr>
            <a:xfrm>
              <a:off x="264987" y="99009"/>
              <a:ext cx="902879" cy="821849"/>
            </a:xfrm>
            <a:prstGeom prst="rect">
              <a:avLst/>
            </a:prstGeom>
          </p:spPr>
          <p:txBody>
            <a:bodyPr lIns="0" tIns="0" rIns="0" bIns="0" rtlCol="0" anchor="t">
              <a:spAutoFit/>
            </a:bodyPr>
            <a:lstStyle/>
            <a:p>
              <a:pPr algn="ctr">
                <a:lnSpc>
                  <a:spcPts val="4825"/>
                </a:lnSpc>
              </a:pPr>
              <a:r>
                <a:rPr lang="en-US" sz="4825" spc="193" dirty="0">
                  <a:solidFill>
                    <a:srgbClr val="000000"/>
                  </a:solidFill>
                  <a:latin typeface="Abys"/>
                </a:rPr>
                <a:t>D</a:t>
              </a:r>
            </a:p>
          </p:txBody>
        </p:sp>
      </p:grpSp>
      <p:sp>
        <p:nvSpPr>
          <p:cNvPr id="25" name="Oval 24"/>
          <p:cNvSpPr/>
          <p:nvPr/>
        </p:nvSpPr>
        <p:spPr>
          <a:xfrm>
            <a:off x="6710191" y="7738919"/>
            <a:ext cx="1447800" cy="1223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2829">
            <a:off x="15741792" y="1871179"/>
            <a:ext cx="3369839" cy="2132189"/>
          </a:xfrm>
          <a:prstGeom prst="rect">
            <a:avLst/>
          </a:prstGeom>
        </p:spPr>
      </p:pic>
      <p:pic>
        <p:nvPicPr>
          <p:cNvPr id="27"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65734">
            <a:off x="14703991" y="-849585"/>
            <a:ext cx="3369859" cy="4587679"/>
          </a:xfrm>
          <a:prstGeom prst="rect">
            <a:avLst/>
          </a:prstGeom>
        </p:spPr>
      </p:pic>
    </p:spTree>
    <p:extLst>
      <p:ext uri="{BB962C8B-B14F-4D97-AF65-F5344CB8AC3E}">
        <p14:creationId xmlns:p14="http://schemas.microsoft.com/office/powerpoint/2010/main" val="25018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6" grpId="0"/>
      <p:bldP spid="20" grpId="0"/>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43000" y="-4838700"/>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19373">
              <a:off x="19152927" y="957910"/>
              <a:ext cx="9453066" cy="8271433"/>
            </a:xfrm>
            <a:prstGeom prst="rect">
              <a:avLst/>
            </a:prstGeom>
          </p:spPr>
        </p:pic>
      </p:grpSp>
      <p:sp>
        <p:nvSpPr>
          <p:cNvPr id="18" name="Rectangle 17"/>
          <p:cNvSpPr/>
          <p:nvPr/>
        </p:nvSpPr>
        <p:spPr>
          <a:xfrm>
            <a:off x="659063" y="2831748"/>
            <a:ext cx="10134600" cy="6376104"/>
          </a:xfrm>
          <a:prstGeom prst="rect">
            <a:avLst/>
          </a:prstGeom>
        </p:spPr>
        <p:txBody>
          <a:bodyPr wrap="square">
            <a:spAutoFit/>
          </a:bodyPr>
          <a:lstStyle/>
          <a:p>
            <a:pPr algn="just">
              <a:lnSpc>
                <a:spcPts val="7000"/>
              </a:lnSpc>
            </a:pPr>
            <a:r>
              <a:rPr lang="fr-FR" sz="5000"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Không chỉ tìm cách thích ứng với điều kiện tự nhiên để tồn tại và phát triển, cư dân Phù Nam còn xây dựng được một vương quốc với những thành thị phát triển rực rỡ nhất khu vực Đông Nam Á trong bảy thế kỉ đầu Công nguyên. </a:t>
            </a:r>
            <a:endParaRPr lang="en-US" sz="5000" dirty="0">
              <a:solidFill>
                <a:schemeClr val="accent3">
                  <a:lumMod val="50000"/>
                </a:schemeClr>
              </a:solidFill>
              <a:latin typeface="Arial" panose="020B0604020202020204" pitchFamily="34" charset="0"/>
              <a:cs typeface="Arial" panose="020B0604020202020204" pitchFamily="34" charset="0"/>
            </a:endParaRPr>
          </a:p>
        </p:txBody>
      </p:sp>
      <p:pic>
        <p:nvPicPr>
          <p:cNvPr id="2050" name="Picture 2" descr="https://baodansinh.mediacdn.vn/2020/9/3/f8ec63f376bf9fe1c6ae-1599107931180214280726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0" y="2095500"/>
            <a:ext cx="6858000" cy="784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24165" y="4273483"/>
            <a:ext cx="8599414" cy="1795363"/>
          </a:xfrm>
          <a:prstGeom prst="rect">
            <a:avLst/>
          </a:prstGeom>
        </p:spPr>
        <p:txBody>
          <a:bodyPr wrap="square" lIns="0" tIns="0" rIns="0" bIns="0" rtlCol="0" anchor="t">
            <a:spAutoFit/>
          </a:bodyPr>
          <a:lstStyle/>
          <a:p>
            <a:pPr algn="ctr">
              <a:lnSpc>
                <a:spcPts val="7000"/>
              </a:lnSpc>
            </a:pPr>
            <a:r>
              <a:rPr lang="en-US" sz="5000" dirty="0">
                <a:solidFill>
                  <a:srgbClr val="2B2A2A"/>
                </a:solidFill>
                <a:latin typeface="Arial" panose="020B0604020202020204" pitchFamily="34" charset="0"/>
                <a:cs typeface="Arial" panose="020B0604020202020204" pitchFamily="34" charset="0"/>
              </a:rPr>
              <a:t>Vương quốc Phù Nam dần bị suy yếu và thôn tính bởi:</a:t>
            </a:r>
          </a:p>
        </p:txBody>
      </p:sp>
      <p:grpSp>
        <p:nvGrpSpPr>
          <p:cNvPr id="7" name="Group 7"/>
          <p:cNvGrpSpPr/>
          <p:nvPr/>
        </p:nvGrpSpPr>
        <p:grpSpPr>
          <a:xfrm>
            <a:off x="9144000" y="1782782"/>
            <a:ext cx="6201475" cy="997914"/>
            <a:chOff x="0" y="0"/>
            <a:chExt cx="6482199" cy="1043086"/>
          </a:xfrm>
        </p:grpSpPr>
        <p:sp>
          <p:nvSpPr>
            <p:cNvPr id="8" name="Freeform 8"/>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9" name="Freeform 9"/>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0" name="TextBox 10"/>
          <p:cNvSpPr txBox="1"/>
          <p:nvPr/>
        </p:nvSpPr>
        <p:spPr>
          <a:xfrm>
            <a:off x="9606117" y="1996019"/>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A. Chăm-pa</a:t>
            </a:r>
          </a:p>
        </p:txBody>
      </p:sp>
      <p:grpSp>
        <p:nvGrpSpPr>
          <p:cNvPr id="11" name="Group 11"/>
          <p:cNvGrpSpPr/>
          <p:nvPr/>
        </p:nvGrpSpPr>
        <p:grpSpPr>
          <a:xfrm>
            <a:off x="9144000" y="3690623"/>
            <a:ext cx="6201475" cy="997914"/>
            <a:chOff x="0" y="0"/>
            <a:chExt cx="6482199" cy="1043086"/>
          </a:xfrm>
        </p:grpSpPr>
        <p:sp>
          <p:nvSpPr>
            <p:cNvPr id="12" name="Freeform 12"/>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3" name="Freeform 13"/>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4" name="TextBox 14"/>
          <p:cNvSpPr txBox="1"/>
          <p:nvPr/>
        </p:nvSpPr>
        <p:spPr>
          <a:xfrm>
            <a:off x="9606117" y="3903861"/>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B. Chân Lạp</a:t>
            </a:r>
          </a:p>
        </p:txBody>
      </p:sp>
      <p:grpSp>
        <p:nvGrpSpPr>
          <p:cNvPr id="15" name="Group 15"/>
          <p:cNvGrpSpPr/>
          <p:nvPr/>
        </p:nvGrpSpPr>
        <p:grpSpPr>
          <a:xfrm>
            <a:off x="9144000" y="5598464"/>
            <a:ext cx="6201475" cy="997914"/>
            <a:chOff x="0" y="0"/>
            <a:chExt cx="6482199" cy="1043086"/>
          </a:xfrm>
        </p:grpSpPr>
        <p:sp>
          <p:nvSpPr>
            <p:cNvPr id="16" name="Freeform 16"/>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17" name="Freeform 17"/>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18" name="TextBox 18"/>
          <p:cNvSpPr txBox="1"/>
          <p:nvPr/>
        </p:nvSpPr>
        <p:spPr>
          <a:xfrm>
            <a:off x="9606117" y="5811702"/>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C. Ấn Độ</a:t>
            </a:r>
          </a:p>
        </p:txBody>
      </p:sp>
      <p:grpSp>
        <p:nvGrpSpPr>
          <p:cNvPr id="19" name="Group 19"/>
          <p:cNvGrpSpPr/>
          <p:nvPr/>
        </p:nvGrpSpPr>
        <p:grpSpPr>
          <a:xfrm>
            <a:off x="9144000" y="7506305"/>
            <a:ext cx="6201475" cy="997914"/>
            <a:chOff x="0" y="0"/>
            <a:chExt cx="6482199" cy="1043086"/>
          </a:xfrm>
        </p:grpSpPr>
        <p:sp>
          <p:nvSpPr>
            <p:cNvPr id="20" name="Freeform 20"/>
            <p:cNvSpPr/>
            <p:nvPr/>
          </p:nvSpPr>
          <p:spPr>
            <a:xfrm>
              <a:off x="0" y="0"/>
              <a:ext cx="6482199" cy="1044357"/>
            </a:xfrm>
            <a:custGeom>
              <a:avLst/>
              <a:gdLst/>
              <a:ahLst/>
              <a:cxnLst/>
              <a:rect l="l" t="t" r="r" b="b"/>
              <a:pathLst>
                <a:path w="6482199" h="1044357">
                  <a:moveTo>
                    <a:pt x="6026269" y="0"/>
                  </a:moveTo>
                  <a:lnTo>
                    <a:pt x="5563484" y="0"/>
                  </a:lnTo>
                  <a:lnTo>
                    <a:pt x="5563484" y="1459"/>
                  </a:lnTo>
                  <a:lnTo>
                    <a:pt x="911860" y="1459"/>
                  </a:lnTo>
                  <a:lnTo>
                    <a:pt x="911860" y="0"/>
                  </a:lnTo>
                  <a:lnTo>
                    <a:pt x="455930" y="0"/>
                  </a:lnTo>
                  <a:cubicBezTo>
                    <a:pt x="204470" y="0"/>
                    <a:pt x="0" y="234944"/>
                    <a:pt x="0" y="523882"/>
                  </a:cubicBezTo>
                  <a:cubicBezTo>
                    <a:pt x="0" y="812819"/>
                    <a:pt x="204470" y="1044357"/>
                    <a:pt x="455930" y="1044357"/>
                  </a:cubicBezTo>
                  <a:lnTo>
                    <a:pt x="6026269" y="1044357"/>
                  </a:lnTo>
                  <a:cubicBezTo>
                    <a:pt x="6277729" y="1044357"/>
                    <a:pt x="6482199" y="814279"/>
                    <a:pt x="6482199" y="525341"/>
                  </a:cubicBezTo>
                  <a:cubicBezTo>
                    <a:pt x="6482199" y="236404"/>
                    <a:pt x="6277729" y="0"/>
                    <a:pt x="6026269" y="0"/>
                  </a:cubicBezTo>
                  <a:close/>
                </a:path>
              </a:pathLst>
            </a:custGeom>
            <a:solidFill>
              <a:srgbClr val="CBE4BD"/>
            </a:solidFill>
          </p:spPr>
        </p:sp>
        <p:sp>
          <p:nvSpPr>
            <p:cNvPr id="21" name="Freeform 21"/>
            <p:cNvSpPr/>
            <p:nvPr/>
          </p:nvSpPr>
          <p:spPr>
            <a:xfrm>
              <a:off x="341630" y="261211"/>
              <a:ext cx="1808480" cy="262671"/>
            </a:xfrm>
            <a:custGeom>
              <a:avLst/>
              <a:gdLst/>
              <a:ahLst/>
              <a:cxnLst/>
              <a:rect l="l" t="t" r="r" b="b"/>
              <a:pathLst>
                <a:path w="1808480" h="262671">
                  <a:moveTo>
                    <a:pt x="1695450" y="0"/>
                  </a:moveTo>
                  <a:lnTo>
                    <a:pt x="114300" y="0"/>
                  </a:lnTo>
                  <a:cubicBezTo>
                    <a:pt x="50800" y="0"/>
                    <a:pt x="0" y="58371"/>
                    <a:pt x="0" y="131336"/>
                  </a:cubicBezTo>
                  <a:cubicBezTo>
                    <a:pt x="0" y="204300"/>
                    <a:pt x="50800" y="262671"/>
                    <a:pt x="114300" y="262671"/>
                  </a:cubicBezTo>
                  <a:lnTo>
                    <a:pt x="570230" y="262671"/>
                  </a:lnTo>
                  <a:lnTo>
                    <a:pt x="570230" y="261211"/>
                  </a:lnTo>
                  <a:lnTo>
                    <a:pt x="1694180" y="261211"/>
                  </a:lnTo>
                  <a:cubicBezTo>
                    <a:pt x="1757680" y="261211"/>
                    <a:pt x="1808480" y="202840"/>
                    <a:pt x="1808480" y="129876"/>
                  </a:cubicBezTo>
                  <a:cubicBezTo>
                    <a:pt x="1808480" y="56912"/>
                    <a:pt x="1757680" y="0"/>
                    <a:pt x="1695450" y="0"/>
                  </a:cubicBezTo>
                  <a:close/>
                </a:path>
              </a:pathLst>
            </a:custGeom>
            <a:solidFill>
              <a:srgbClr val="CBE4BD"/>
            </a:solidFill>
          </p:spPr>
        </p:sp>
      </p:grpSp>
      <p:sp>
        <p:nvSpPr>
          <p:cNvPr id="22" name="TextBox 22"/>
          <p:cNvSpPr txBox="1"/>
          <p:nvPr/>
        </p:nvSpPr>
        <p:spPr>
          <a:xfrm>
            <a:off x="9606117" y="7719543"/>
            <a:ext cx="5280934" cy="549894"/>
          </a:xfrm>
          <a:prstGeom prst="rect">
            <a:avLst/>
          </a:prstGeom>
        </p:spPr>
        <p:txBody>
          <a:bodyPr lIns="0" tIns="0" rIns="0" bIns="0" rtlCol="0" anchor="t">
            <a:spAutoFit/>
          </a:bodyPr>
          <a:lstStyle/>
          <a:p>
            <a:pPr algn="ctr">
              <a:lnSpc>
                <a:spcPts val="4200"/>
              </a:lnSpc>
            </a:pPr>
            <a:r>
              <a:rPr lang="en-US" sz="5000" dirty="0">
                <a:solidFill>
                  <a:srgbClr val="2B2A2A"/>
                </a:solidFill>
                <a:latin typeface="Arial" panose="020B0604020202020204" pitchFamily="34" charset="0"/>
                <a:cs typeface="Arial" panose="020B0604020202020204" pitchFamily="34" charset="0"/>
              </a:rPr>
              <a:t>D. Trung Quốc</a:t>
            </a:r>
          </a:p>
        </p:txBody>
      </p:sp>
      <p:sp>
        <p:nvSpPr>
          <p:cNvPr id="23" name="AutoShape 23"/>
          <p:cNvSpPr/>
          <p:nvPr/>
        </p:nvSpPr>
        <p:spPr>
          <a:xfrm>
            <a:off x="17244772" y="-214796"/>
            <a:ext cx="29055" cy="10716592"/>
          </a:xfrm>
          <a:prstGeom prst="rect">
            <a:avLst/>
          </a:prstGeom>
          <a:solidFill>
            <a:srgbClr val="CBE4BD"/>
          </a:solidFill>
        </p:spPr>
      </p:sp>
      <p:sp>
        <p:nvSpPr>
          <p:cNvPr id="25" name="TextBox 25"/>
          <p:cNvSpPr txBox="1"/>
          <p:nvPr/>
        </p:nvSpPr>
        <p:spPr>
          <a:xfrm rot="5400000">
            <a:off x="17603738" y="9515045"/>
            <a:ext cx="436933" cy="312383"/>
          </a:xfrm>
          <a:prstGeom prst="rect">
            <a:avLst/>
          </a:prstGeom>
        </p:spPr>
        <p:txBody>
          <a:bodyPr lIns="0" tIns="0" rIns="0" bIns="0" rtlCol="0" anchor="t">
            <a:spAutoFit/>
          </a:bodyPr>
          <a:lstStyle/>
          <a:p>
            <a:pPr algn="r">
              <a:lnSpc>
                <a:spcPts val="2520"/>
              </a:lnSpc>
            </a:pPr>
            <a:r>
              <a:rPr lang="en-US" sz="1800">
                <a:solidFill>
                  <a:srgbClr val="2B2A2A"/>
                </a:solidFill>
                <a:latin typeface="Montserrat Semi-Bold Bold"/>
              </a:rPr>
              <a:t>08</a:t>
            </a:r>
          </a:p>
        </p:txBody>
      </p:sp>
      <p:pic>
        <p:nvPicPr>
          <p:cNvPr id="27"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8967700"/>
            <a:ext cx="1461389" cy="1407072"/>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356315" y="6326590"/>
            <a:ext cx="3486918" cy="4747041"/>
          </a:xfrm>
          <a:prstGeom prst="rect">
            <a:avLst/>
          </a:prstGeom>
        </p:spPr>
      </p:pic>
      <p:sp>
        <p:nvSpPr>
          <p:cNvPr id="29" name="Oval 28"/>
          <p:cNvSpPr/>
          <p:nvPr/>
        </p:nvSpPr>
        <p:spPr>
          <a:xfrm>
            <a:off x="10287000" y="3690623"/>
            <a:ext cx="913995" cy="9991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0"/>
            <a:ext cx="18288000" cy="10280393"/>
          </a:xfrm>
          <a:prstGeom prst="rect">
            <a:avLst/>
          </a:prstGeom>
        </p:spPr>
      </p:pic>
      <p:sp>
        <p:nvSpPr>
          <p:cNvPr id="7" name="Rectangle 6"/>
          <p:cNvSpPr/>
          <p:nvPr/>
        </p:nvSpPr>
        <p:spPr>
          <a:xfrm>
            <a:off x="2095499" y="1181100"/>
            <a:ext cx="14097001" cy="2777427"/>
          </a:xfrm>
          <a:prstGeom prst="rect">
            <a:avLst/>
          </a:prstGeom>
        </p:spPr>
        <p:txBody>
          <a:bodyPr wrap="square">
            <a:spAutoFit/>
          </a:bodyPr>
          <a:lstStyle/>
          <a:p>
            <a:pPr algn="just">
              <a:lnSpc>
                <a:spcPts val="7200"/>
              </a:lnSpc>
            </a:pPr>
            <a:r>
              <a:rPr lang="vi-VN" sz="5000" dirty="0">
                <a:solidFill>
                  <a:srgbClr val="000000"/>
                </a:solidFill>
                <a:ea typeface="Calibri" panose="020F0502020204030204" pitchFamily="34" charset="0"/>
                <a:cs typeface="Arial" panose="020B0604020202020204" pitchFamily="34" charset="0"/>
              </a:rPr>
              <a:t>Em hãy xác định các mốc thời gian (theo thế kỉ trong sơ đồ bên dưới về quá trình bình thành, phát triển và sụp đổ của vương quốc Phù Nam).</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81001" y="4664391"/>
            <a:ext cx="8077200" cy="4910138"/>
          </a:xfrm>
          <a:prstGeom prst="rect">
            <a:avLst/>
          </a:prstGeom>
        </p:spPr>
      </p:pic>
      <p:sp>
        <p:nvSpPr>
          <p:cNvPr id="5" name="Rectangle 4"/>
          <p:cNvSpPr/>
          <p:nvPr/>
        </p:nvSpPr>
        <p:spPr>
          <a:xfrm>
            <a:off x="8684986" y="4893209"/>
            <a:ext cx="9448801" cy="4452501"/>
          </a:xfrm>
          <a:prstGeom prst="rect">
            <a:avLst/>
          </a:prstGeom>
        </p:spPr>
        <p:txBody>
          <a:bodyPr wrap="square">
            <a:spAutoFit/>
          </a:bodyPr>
          <a:lstStyle/>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Thành lập: khoảng thế kỉ 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Phát triển: từ thế kỉ III đến thế kỉ V.</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Suy yếu: thế kỉ VI.</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6800"/>
              </a:lnSpc>
              <a:buFont typeface="Arial" panose="020B0604020202020204" pitchFamily="34" charset="0"/>
              <a:buChar char="•"/>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Sụp đổ: khoảng đầu thế kỉ VI.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4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15" name="TextBox 15"/>
          <p:cNvSpPr txBox="1"/>
          <p:nvPr/>
        </p:nvSpPr>
        <p:spPr>
          <a:xfrm>
            <a:off x="-10886" y="1094147"/>
            <a:ext cx="18287999" cy="1021562"/>
          </a:xfrm>
          <a:prstGeom prst="rect">
            <a:avLst/>
          </a:prstGeom>
        </p:spPr>
        <p:txBody>
          <a:bodyPr wrap="square" lIns="0" tIns="0" rIns="0" bIns="0" rtlCol="0" anchor="t">
            <a:spAutoFit/>
          </a:bodyPr>
          <a:lstStyle/>
          <a:p>
            <a:pPr algn="ctr">
              <a:lnSpc>
                <a:spcPts val="8800"/>
              </a:lnSpc>
            </a:pPr>
            <a:r>
              <a:rPr lang="en-US" sz="6000" b="1" dirty="0">
                <a:solidFill>
                  <a:srgbClr val="000000"/>
                </a:solidFill>
                <a:latin typeface="Arial" panose="020B0604020202020204" pitchFamily="34" charset="0"/>
                <a:cs typeface="Arial" panose="020B0604020202020204" pitchFamily="34" charset="0"/>
              </a:rPr>
              <a:t>VẬN DỤNG</a:t>
            </a:r>
          </a:p>
        </p:txBody>
      </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54509">
            <a:off x="16014533" y="7780627"/>
            <a:ext cx="2408444" cy="2123811"/>
          </a:xfrm>
          <a:prstGeom prst="rect">
            <a:avLst/>
          </a:prstGeom>
        </p:spPr>
      </p:pic>
      <p:pic>
        <p:nvPicPr>
          <p:cNvPr id="21"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6395720" y="1760445"/>
            <a:ext cx="441960" cy="1524000"/>
          </a:xfrm>
          <a:prstGeom prst="rect">
            <a:avLst/>
          </a:prstGeom>
        </p:spPr>
      </p:pic>
      <p:pic>
        <p:nvPicPr>
          <p:cNvPr id="22"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757920" y="1861378"/>
            <a:ext cx="441960" cy="1524000"/>
          </a:xfrm>
          <a:prstGeom prst="rect">
            <a:avLst/>
          </a:prstGeom>
        </p:spPr>
      </p:pic>
      <p:pic>
        <p:nvPicPr>
          <p:cNvPr id="23"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132820" y="1895514"/>
            <a:ext cx="441960" cy="1524000"/>
          </a:xfrm>
          <a:prstGeom prst="rect">
            <a:avLst/>
          </a:prstGeom>
        </p:spPr>
      </p:pic>
      <p:pic>
        <p:nvPicPr>
          <p:cNvPr id="34"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77257" y="6286500"/>
            <a:ext cx="6858000" cy="3673874"/>
          </a:xfrm>
          <a:prstGeom prst="rect">
            <a:avLst/>
          </a:prstGeom>
        </p:spPr>
      </p:pic>
      <p:sp>
        <p:nvSpPr>
          <p:cNvPr id="35" name="Rectangle 34"/>
          <p:cNvSpPr/>
          <p:nvPr/>
        </p:nvSpPr>
        <p:spPr>
          <a:xfrm>
            <a:off x="3923392" y="3092975"/>
            <a:ext cx="11697607" cy="2706895"/>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Theo em, nét văn hoá nào của cư dân cổ Phù Nam còn được lưu giữ trong đời sống của người Nam Bộ hiện nay?</a:t>
            </a:r>
            <a:endParaRPr lang="en-US" sz="5000" dirty="0">
              <a:latin typeface="Arial" panose="020B0604020202020204" pitchFamily="34" charset="0"/>
              <a:cs typeface="Arial" panose="020B0604020202020204" pitchFamily="34" charset="0"/>
            </a:endParaRPr>
          </a:p>
        </p:txBody>
      </p:sp>
      <p:sp>
        <p:nvSpPr>
          <p:cNvPr id="2" name="Rectangle 1"/>
          <p:cNvSpPr/>
          <p:nvPr/>
        </p:nvSpPr>
        <p:spPr>
          <a:xfrm>
            <a:off x="1988848" y="7124700"/>
            <a:ext cx="6224781"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Đời sống sống nước </a:t>
            </a:r>
            <a:endParaRPr lang="en-US" sz="5000" dirty="0">
              <a:latin typeface="Arial" panose="020B0604020202020204" pitchFamily="34" charset="0"/>
              <a:cs typeface="Arial" panose="020B0604020202020204" pitchFamily="34" charset="0"/>
            </a:endParaRPr>
          </a:p>
        </p:txBody>
      </p:sp>
      <p:pic>
        <p:nvPicPr>
          <p:cNvPr id="1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41371" y="6286500"/>
            <a:ext cx="6858000" cy="3673874"/>
          </a:xfrm>
          <a:prstGeom prst="rect">
            <a:avLst/>
          </a:prstGeom>
        </p:spPr>
      </p:pic>
      <p:sp>
        <p:nvSpPr>
          <p:cNvPr id="20" name="Rectangle 19"/>
          <p:cNvSpPr/>
          <p:nvPr/>
        </p:nvSpPr>
        <p:spPr>
          <a:xfrm>
            <a:off x="9165720" y="7093857"/>
            <a:ext cx="6551794" cy="861774"/>
          </a:xfrm>
          <a:prstGeom prst="rect">
            <a:avLst/>
          </a:prstGeom>
        </p:spPr>
        <p:txBody>
          <a:bodyPr wrap="none">
            <a:spAutoFit/>
          </a:bodyPr>
          <a:lstStyle/>
          <a:p>
            <a:r>
              <a:rPr lang="nl-NL" sz="5000" dirty="0">
                <a:solidFill>
                  <a:srgbClr val="000000"/>
                </a:solidFill>
                <a:latin typeface="Arial" panose="020B0604020202020204" pitchFamily="34" charset="0"/>
                <a:cs typeface="Arial" panose="020B0604020202020204" pitchFamily="34" charset="0"/>
              </a:rPr>
              <a:t>Nông nghiệp lúa nước</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2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2"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a:solidFill>
                  <a:schemeClr val="accent3">
                    <a:lumMod val="50000"/>
                  </a:schemeClr>
                </a:solidFill>
                <a:latin typeface="Arial" panose="020B0604020202020204" pitchFamily="34" charset="0"/>
                <a:cs typeface="Arial" panose="020B0604020202020204" pitchFamily="34" charset="0"/>
              </a:rPr>
              <a:t>HƯỚNG DẪN VỀ NHÀ</a:t>
            </a:r>
          </a:p>
        </p:txBody>
      </p:sp>
      <p:grpSp>
        <p:nvGrpSpPr>
          <p:cNvPr id="14" name="Group 2"/>
          <p:cNvGrpSpPr/>
          <p:nvPr/>
        </p:nvGrpSpPr>
        <p:grpSpPr>
          <a:xfrm>
            <a:off x="1447800" y="3473649"/>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1877520" y="3781088"/>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Trả lời câu 2 – Luyện tập, câu 3 – Vận dụng, SGK trang 98</a:t>
            </a:r>
          </a:p>
        </p:txBody>
      </p:sp>
      <p:pic>
        <p:nvPicPr>
          <p:cNvPr id="19"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13733" y="4324888"/>
            <a:ext cx="1908601" cy="579521"/>
          </a:xfrm>
          <a:prstGeom prst="rect">
            <a:avLst/>
          </a:prstGeom>
        </p:spPr>
      </p:pic>
      <p:grpSp>
        <p:nvGrpSpPr>
          <p:cNvPr id="20" name="Group 2"/>
          <p:cNvGrpSpPr/>
          <p:nvPr/>
        </p:nvGrpSpPr>
        <p:grpSpPr>
          <a:xfrm>
            <a:off x="1539783" y="6768475"/>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272251" y="7648989"/>
            <a:ext cx="1908601" cy="579521"/>
          </a:xfrm>
          <a:prstGeom prst="rect">
            <a:avLst/>
          </a:prstGeom>
        </p:spPr>
      </p:pic>
      <p:sp>
        <p:nvSpPr>
          <p:cNvPr id="17" name="TextBox 16"/>
          <p:cNvSpPr txBox="1"/>
          <p:nvPr/>
        </p:nvSpPr>
        <p:spPr>
          <a:xfrm>
            <a:off x="2078537" y="7377619"/>
            <a:ext cx="9525001" cy="833562"/>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Làm bài tập Bài 19, Sách bài tập</a:t>
            </a:r>
          </a:p>
        </p:txBody>
      </p:sp>
    </p:spTree>
    <p:extLst>
      <p:ext uri="{BB962C8B-B14F-4D97-AF65-F5344CB8AC3E}">
        <p14:creationId xmlns:p14="http://schemas.microsoft.com/office/powerpoint/2010/main" val="33265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D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9849">
            <a:off x="15900806" y="-77282"/>
            <a:ext cx="3206898" cy="4008622"/>
          </a:xfrm>
          <a:prstGeom prst="rect">
            <a:avLst/>
          </a:prstGeom>
        </p:spPr>
      </p:pic>
      <p:pic>
        <p:nvPicPr>
          <p:cNvPr id="3" name="Picture 3"/>
          <p:cNvPicPr>
            <a:picLocks noChangeAspect="1"/>
          </p:cNvPicPr>
          <p:nvPr/>
        </p:nvPicPr>
        <p:blipFill>
          <a:blip r:embed="rId3"/>
          <a:srcRect/>
          <a:stretch>
            <a:fillRect/>
          </a:stretch>
        </p:blipFill>
        <p:spPr>
          <a:xfrm rot="2729822">
            <a:off x="16278555" y="-1691388"/>
            <a:ext cx="1154392" cy="4965125"/>
          </a:xfrm>
          <a:prstGeom prst="rect">
            <a:avLst/>
          </a:prstGeom>
        </p:spPr>
      </p:pic>
      <p:pic>
        <p:nvPicPr>
          <p:cNvPr id="4" name="Picture 4"/>
          <p:cNvPicPr>
            <a:picLocks noChangeAspect="1"/>
          </p:cNvPicPr>
          <p:nvPr/>
        </p:nvPicPr>
        <p:blipFill>
          <a:blip r:embed="rId3"/>
          <a:srcRect/>
          <a:stretch>
            <a:fillRect/>
          </a:stretch>
        </p:blipFill>
        <p:spPr>
          <a:xfrm rot="1183604">
            <a:off x="15480278" y="-820308"/>
            <a:ext cx="749339" cy="3222965"/>
          </a:xfrm>
          <a:prstGeom prst="rect">
            <a:avLst/>
          </a:prstGeom>
        </p:spPr>
      </p:pic>
      <p:pic>
        <p:nvPicPr>
          <p:cNvPr id="5" name="Picture 5"/>
          <p:cNvPicPr>
            <a:picLocks noChangeAspect="1"/>
          </p:cNvPicPr>
          <p:nvPr/>
        </p:nvPicPr>
        <p:blipFill>
          <a:blip r:embed="rId3"/>
          <a:srcRect/>
          <a:stretch>
            <a:fillRect/>
          </a:stretch>
        </p:blipFill>
        <p:spPr>
          <a:xfrm rot="-10329713">
            <a:off x="1882539" y="7933411"/>
            <a:ext cx="720354" cy="3098295"/>
          </a:xfrm>
          <a:prstGeom prst="rect">
            <a:avLst/>
          </a:prstGeom>
        </p:spPr>
      </p:pic>
      <p:pic>
        <p:nvPicPr>
          <p:cNvPr id="6" name="Picture 6"/>
          <p:cNvPicPr>
            <a:picLocks noChangeAspect="1"/>
          </p:cNvPicPr>
          <p:nvPr/>
        </p:nvPicPr>
        <p:blipFill>
          <a:blip r:embed="rId3"/>
          <a:srcRect/>
          <a:stretch>
            <a:fillRect/>
          </a:stretch>
        </p:blipFill>
        <p:spPr>
          <a:xfrm rot="-8916954">
            <a:off x="1064784" y="6510893"/>
            <a:ext cx="1146259" cy="4930148"/>
          </a:xfrm>
          <a:prstGeom prst="rect">
            <a:avLst/>
          </a:prstGeom>
        </p:spPr>
      </p:pic>
      <p:pic>
        <p:nvPicPr>
          <p:cNvPr id="7" name="Picture 7"/>
          <p:cNvPicPr>
            <a:picLocks noChangeAspect="1"/>
          </p:cNvPicPr>
          <p:nvPr/>
        </p:nvPicPr>
        <p:blipFill>
          <a:blip r:embed="rId4"/>
          <a:srcRect/>
          <a:stretch>
            <a:fillRect/>
          </a:stretch>
        </p:blipFill>
        <p:spPr>
          <a:xfrm rot="-6229280">
            <a:off x="-474881" y="4572149"/>
            <a:ext cx="2362173" cy="5832526"/>
          </a:xfrm>
          <a:prstGeom prst="rect">
            <a:avLst/>
          </a:prstGeom>
        </p:spPr>
      </p:pic>
      <p:pic>
        <p:nvPicPr>
          <p:cNvPr id="8" name="Picture 8"/>
          <p:cNvPicPr>
            <a:picLocks noChangeAspect="1"/>
          </p:cNvPicPr>
          <p:nvPr/>
        </p:nvPicPr>
        <p:blipFill>
          <a:blip r:embed="rId4"/>
          <a:srcRect/>
          <a:stretch>
            <a:fillRect/>
          </a:stretch>
        </p:blipFill>
        <p:spPr>
          <a:xfrm rot="-4328654">
            <a:off x="226712" y="4324450"/>
            <a:ext cx="1683555" cy="4156926"/>
          </a:xfrm>
          <a:prstGeom prst="rect">
            <a:avLst/>
          </a:prstGeom>
        </p:spPr>
      </p:pic>
      <p:pic>
        <p:nvPicPr>
          <p:cNvPr id="9" name="Picture 9"/>
          <p:cNvPicPr>
            <a:picLocks noChangeAspect="1"/>
          </p:cNvPicPr>
          <p:nvPr/>
        </p:nvPicPr>
        <p:blipFill>
          <a:blip r:embed="rId5"/>
          <a:srcRect/>
          <a:stretch>
            <a:fillRect/>
          </a:stretch>
        </p:blipFill>
        <p:spPr>
          <a:xfrm rot="-9344951">
            <a:off x="-179249" y="6343409"/>
            <a:ext cx="2824869" cy="3817390"/>
          </a:xfrm>
          <a:prstGeom prst="rect">
            <a:avLst/>
          </a:prstGeom>
        </p:spPr>
      </p:pic>
      <p:pic>
        <p:nvPicPr>
          <p:cNvPr id="10" name="Picture 10"/>
          <p:cNvPicPr>
            <a:picLocks noChangeAspect="1"/>
          </p:cNvPicPr>
          <p:nvPr/>
        </p:nvPicPr>
        <p:blipFill>
          <a:blip r:embed="rId5"/>
          <a:srcRect/>
          <a:stretch>
            <a:fillRect/>
          </a:stretch>
        </p:blipFill>
        <p:spPr>
          <a:xfrm rot="1603730">
            <a:off x="15999582" y="-471121"/>
            <a:ext cx="2424169" cy="3275904"/>
          </a:xfrm>
          <a:prstGeom prst="rect">
            <a:avLst/>
          </a:prstGeom>
        </p:spPr>
      </p:pic>
      <p:pic>
        <p:nvPicPr>
          <p:cNvPr id="11" name="Picture 11"/>
          <p:cNvPicPr>
            <a:picLocks noChangeAspect="1"/>
          </p:cNvPicPr>
          <p:nvPr/>
        </p:nvPicPr>
        <p:blipFill>
          <a:blip r:embed="rId6"/>
          <a:srcRect l="1281" r="1281"/>
          <a:stretch>
            <a:fillRect/>
          </a:stretch>
        </p:blipFill>
        <p:spPr>
          <a:xfrm rot="734689">
            <a:off x="182846" y="4748882"/>
            <a:ext cx="1771287" cy="1772431"/>
          </a:xfrm>
          <a:prstGeom prst="rect">
            <a:avLst/>
          </a:prstGeom>
        </p:spPr>
      </p:pic>
      <p:pic>
        <p:nvPicPr>
          <p:cNvPr id="12" name="Picture 12"/>
          <p:cNvPicPr>
            <a:picLocks noChangeAspect="1"/>
          </p:cNvPicPr>
          <p:nvPr/>
        </p:nvPicPr>
        <p:blipFill>
          <a:blip r:embed="rId6"/>
          <a:srcRect l="1281" r="1281"/>
          <a:stretch>
            <a:fillRect/>
          </a:stretch>
        </p:blipFill>
        <p:spPr>
          <a:xfrm rot="10702327">
            <a:off x="16538855" y="2159190"/>
            <a:ext cx="2227441" cy="2228880"/>
          </a:xfrm>
          <a:prstGeom prst="rect">
            <a:avLst/>
          </a:prstGeom>
        </p:spPr>
      </p:pic>
      <p:sp>
        <p:nvSpPr>
          <p:cNvPr id="18" name="AutoShape 18"/>
          <p:cNvSpPr/>
          <p:nvPr/>
        </p:nvSpPr>
        <p:spPr>
          <a:xfrm rot="-5400000">
            <a:off x="9554597" y="4242611"/>
            <a:ext cx="9525" cy="3743692"/>
          </a:xfrm>
          <a:prstGeom prst="rect">
            <a:avLst/>
          </a:prstGeom>
          <a:solidFill>
            <a:srgbClr val="EFE9CE"/>
          </a:solidFill>
        </p:spPr>
      </p:sp>
      <p:sp>
        <p:nvSpPr>
          <p:cNvPr id="27" name="Freeform 15"/>
          <p:cNvSpPr/>
          <p:nvPr/>
        </p:nvSpPr>
        <p:spPr>
          <a:xfrm>
            <a:off x="1674640" y="1474935"/>
            <a:ext cx="15241760" cy="5929979"/>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sp>
        <p:nvSpPr>
          <p:cNvPr id="28" name="TextBox 20"/>
          <p:cNvSpPr txBox="1"/>
          <p:nvPr/>
        </p:nvSpPr>
        <p:spPr>
          <a:xfrm>
            <a:off x="1674639" y="3174918"/>
            <a:ext cx="15241761" cy="2564805"/>
          </a:xfrm>
          <a:prstGeom prst="rect">
            <a:avLst/>
          </a:prstGeom>
        </p:spPr>
        <p:txBody>
          <a:bodyPr wrap="square" lIns="0" tIns="0" rIns="0" bIns="0" rtlCol="0" anchor="t">
            <a:spAutoFit/>
          </a:bodyPr>
          <a:lstStyle/>
          <a:p>
            <a:pPr algn="ctr">
              <a:lnSpc>
                <a:spcPts val="10000"/>
              </a:lnSpc>
            </a:pPr>
            <a:r>
              <a:rPr lang="en-US" sz="7000" b="1" dirty="0">
                <a:solidFill>
                  <a:srgbClr val="EFE9CE"/>
                </a:solidFill>
                <a:latin typeface="Arial" panose="020B0604020202020204" pitchFamily="34" charset="0"/>
                <a:cs typeface="Arial" panose="020B0604020202020204" pitchFamily="34" charset="0"/>
              </a:rPr>
              <a:t>CẢM ƠN CÁC EM</a:t>
            </a:r>
          </a:p>
          <a:p>
            <a:pPr algn="ctr">
              <a:lnSpc>
                <a:spcPts val="10000"/>
              </a:lnSpc>
            </a:pPr>
            <a:r>
              <a:rPr lang="en-US" sz="7000" b="1" dirty="0">
                <a:solidFill>
                  <a:srgbClr val="EFE9CE"/>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15620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458" r="14458"/>
          <a:stretch>
            <a:fillRect/>
          </a:stretch>
        </p:blipFill>
        <p:spPr>
          <a:xfrm>
            <a:off x="14608629" y="9071"/>
            <a:ext cx="3657600" cy="10287000"/>
          </a:xfrm>
          <a:prstGeom prst="rect">
            <a:avLst/>
          </a:prstGeom>
        </p:spPr>
      </p:pic>
      <p:sp>
        <p:nvSpPr>
          <p:cNvPr id="3" name="TextBox 3"/>
          <p:cNvSpPr txBox="1"/>
          <p:nvPr/>
        </p:nvSpPr>
        <p:spPr>
          <a:xfrm>
            <a:off x="0" y="3390900"/>
            <a:ext cx="14608630" cy="1036117"/>
          </a:xfrm>
          <a:prstGeom prst="rect">
            <a:avLst/>
          </a:prstGeom>
        </p:spPr>
        <p:txBody>
          <a:bodyPr wrap="square" lIns="0" tIns="0" rIns="0" bIns="0" rtlCol="0" anchor="t">
            <a:spAutoFit/>
          </a:bodyPr>
          <a:lstStyle/>
          <a:p>
            <a:pPr algn="ctr">
              <a:lnSpc>
                <a:spcPts val="8800"/>
              </a:lnSpc>
            </a:pPr>
            <a:r>
              <a:rPr lang="en-US" sz="6500" b="1" dirty="0">
                <a:solidFill>
                  <a:srgbClr val="3E602F"/>
                </a:solidFill>
                <a:latin typeface="Arial" panose="020B0604020202020204" pitchFamily="34" charset="0"/>
                <a:cs typeface="Arial" panose="020B0604020202020204" pitchFamily="34" charset="0"/>
              </a:rPr>
              <a:t>BÀI 19: VƯƠNG QUỐC PHÙ NAM</a:t>
            </a:r>
          </a:p>
        </p:txBody>
      </p:sp>
      <p:pic>
        <p:nvPicPr>
          <p:cNvPr id="22" name="Picture 21"/>
          <p:cNvPicPr>
            <a:picLocks noChangeAspect="1"/>
          </p:cNvPicPr>
          <p:nvPr/>
        </p:nvPicPr>
        <p:blipFill>
          <a:blip r:embed="rId4"/>
          <a:stretch>
            <a:fillRect/>
          </a:stretch>
        </p:blipFill>
        <p:spPr>
          <a:xfrm>
            <a:off x="3733800" y="4686300"/>
            <a:ext cx="6741380" cy="3429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2455526" y="0"/>
            <a:ext cx="5807074" cy="10287000"/>
          </a:xfrm>
          <a:prstGeom prst="rect">
            <a:avLst/>
          </a:prstGeom>
        </p:spPr>
      </p:pic>
      <p:sp>
        <p:nvSpPr>
          <p:cNvPr id="4" name="AutoShape 4"/>
          <p:cNvSpPr/>
          <p:nvPr/>
        </p:nvSpPr>
        <p:spPr>
          <a:xfrm>
            <a:off x="1560058" y="5640570"/>
            <a:ext cx="7167562" cy="9525"/>
          </a:xfrm>
          <a:prstGeom prst="rect">
            <a:avLst/>
          </a:prstGeom>
          <a:solidFill>
            <a:srgbClr val="3E602F"/>
          </a:solidFill>
        </p:spPr>
      </p:sp>
      <p:sp>
        <p:nvSpPr>
          <p:cNvPr id="9" name="Rectangle 8"/>
          <p:cNvSpPr/>
          <p:nvPr/>
        </p:nvSpPr>
        <p:spPr>
          <a:xfrm>
            <a:off x="0" y="1790700"/>
            <a:ext cx="12455526" cy="887422"/>
          </a:xfrm>
          <a:prstGeom prst="rect">
            <a:avLst/>
          </a:prstGeom>
        </p:spPr>
        <p:txBody>
          <a:bodyPr wrap="square">
            <a:spAutoFit/>
          </a:bodyPr>
          <a:lstStyle/>
          <a:p>
            <a:pPr algn="ctr">
              <a:lnSpc>
                <a:spcPts val="6194"/>
              </a:lnSpc>
            </a:pPr>
            <a:r>
              <a:rPr lang="en-US" sz="6000" b="1" dirty="0">
                <a:solidFill>
                  <a:schemeClr val="accent3">
                    <a:lumMod val="50000"/>
                  </a:schemeClr>
                </a:solidFill>
                <a:latin typeface="Arial" panose="020B0604020202020204" pitchFamily="34" charset="0"/>
                <a:cs typeface="Arial" panose="020B0604020202020204" pitchFamily="34" charset="0"/>
              </a:rPr>
              <a:t>NỘI DUNG BÀI HỌC</a:t>
            </a:r>
          </a:p>
        </p:txBody>
      </p:sp>
      <p:grpSp>
        <p:nvGrpSpPr>
          <p:cNvPr id="10" name="Group 2"/>
          <p:cNvGrpSpPr/>
          <p:nvPr/>
        </p:nvGrpSpPr>
        <p:grpSpPr>
          <a:xfrm>
            <a:off x="1560058" y="5624209"/>
            <a:ext cx="10591801" cy="1990346"/>
            <a:chOff x="0" y="0"/>
            <a:chExt cx="7660157" cy="1060682"/>
          </a:xfrm>
          <a:solidFill>
            <a:schemeClr val="accent3">
              <a:lumMod val="40000"/>
              <a:lumOff val="60000"/>
            </a:schemeClr>
          </a:solidFill>
        </p:grpSpPr>
        <p:sp>
          <p:nvSpPr>
            <p:cNvPr id="1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2" name="TextBox 16"/>
          <p:cNvSpPr txBox="1"/>
          <p:nvPr/>
        </p:nvSpPr>
        <p:spPr>
          <a:xfrm>
            <a:off x="2145808" y="3434447"/>
            <a:ext cx="9525001" cy="1667123"/>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Quá trình thành lập, phát triển và suy vong của Phù Nam</a:t>
            </a:r>
          </a:p>
        </p:txBody>
      </p:sp>
      <p:grpSp>
        <p:nvGrpSpPr>
          <p:cNvPr id="14" name="Group 2"/>
          <p:cNvGrpSpPr/>
          <p:nvPr/>
        </p:nvGrpSpPr>
        <p:grpSpPr>
          <a:xfrm>
            <a:off x="1712458" y="3340159"/>
            <a:ext cx="10591801" cy="1990346"/>
            <a:chOff x="0" y="0"/>
            <a:chExt cx="7660157" cy="1060682"/>
          </a:xfrm>
          <a:solidFill>
            <a:schemeClr val="accent3">
              <a:lumMod val="40000"/>
              <a:lumOff val="60000"/>
            </a:schemeClr>
          </a:solidFill>
        </p:grpSpPr>
        <p:sp>
          <p:nvSpPr>
            <p:cNvPr id="1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sp>
        <p:nvSpPr>
          <p:cNvPr id="16" name="TextBox 16"/>
          <p:cNvSpPr txBox="1"/>
          <p:nvPr/>
        </p:nvSpPr>
        <p:spPr>
          <a:xfrm>
            <a:off x="2005415" y="3890175"/>
            <a:ext cx="10450111" cy="833562"/>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Sự thành lập, phát triển và suy vong</a:t>
            </a:r>
          </a:p>
        </p:txBody>
      </p:sp>
      <p:pic>
        <p:nvPicPr>
          <p:cNvPr id="17"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53569" y="6177377"/>
            <a:ext cx="1908601" cy="579521"/>
          </a:xfrm>
          <a:prstGeom prst="rect">
            <a:avLst/>
          </a:prstGeom>
        </p:spPr>
      </p:pic>
      <p:sp>
        <p:nvSpPr>
          <p:cNvPr id="18" name="TextBox 16"/>
          <p:cNvSpPr txBox="1"/>
          <p:nvPr/>
        </p:nvSpPr>
        <p:spPr>
          <a:xfrm>
            <a:off x="1831161" y="6200688"/>
            <a:ext cx="10110751" cy="833562"/>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Hoạt động kinh tế và tổ chức xã hội </a:t>
            </a:r>
          </a:p>
        </p:txBody>
      </p:sp>
      <p:pic>
        <p:nvPicPr>
          <p:cNvPr id="19"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47965" y="4017195"/>
            <a:ext cx="1908601" cy="579521"/>
          </a:xfrm>
          <a:prstGeom prst="rect">
            <a:avLst/>
          </a:prstGeom>
        </p:spPr>
      </p:pic>
      <p:grpSp>
        <p:nvGrpSpPr>
          <p:cNvPr id="20" name="Group 2"/>
          <p:cNvGrpSpPr/>
          <p:nvPr/>
        </p:nvGrpSpPr>
        <p:grpSpPr>
          <a:xfrm>
            <a:off x="1560058" y="7944384"/>
            <a:ext cx="10591801" cy="1990346"/>
            <a:chOff x="0" y="0"/>
            <a:chExt cx="7660157" cy="1060682"/>
          </a:xfrm>
          <a:solidFill>
            <a:schemeClr val="accent3">
              <a:lumMod val="40000"/>
              <a:lumOff val="60000"/>
            </a:schemeClr>
          </a:solidFill>
        </p:grpSpPr>
        <p:sp>
          <p:nvSpPr>
            <p:cNvPr id="21"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grpFill/>
          </p:spPr>
        </p:sp>
      </p:grpSp>
      <p:pic>
        <p:nvPicPr>
          <p:cNvPr id="22" name="Picture 1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935153" flipV="1">
            <a:off x="-53569" y="8497552"/>
            <a:ext cx="1908601" cy="579521"/>
          </a:xfrm>
          <a:prstGeom prst="rect">
            <a:avLst/>
          </a:prstGeom>
        </p:spPr>
      </p:pic>
      <p:sp>
        <p:nvSpPr>
          <p:cNvPr id="23" name="TextBox 16"/>
          <p:cNvSpPr txBox="1"/>
          <p:nvPr/>
        </p:nvSpPr>
        <p:spPr>
          <a:xfrm>
            <a:off x="1831161" y="8520863"/>
            <a:ext cx="10110751" cy="771109"/>
          </a:xfrm>
          <a:prstGeom prst="rect">
            <a:avLst/>
          </a:prstGeom>
        </p:spPr>
        <p:txBody>
          <a:bodyPr wrap="square" lIns="0" tIns="0" rIns="0" bIns="0" rtlCol="0" anchor="t">
            <a:spAutoFit/>
          </a:bodyPr>
          <a:lstStyle/>
          <a:p>
            <a:pPr algn="ctr">
              <a:lnSpc>
                <a:spcPts val="6500"/>
              </a:lnSpc>
            </a:pPr>
            <a:r>
              <a:rPr lang="en-US" sz="5000" dirty="0">
                <a:solidFill>
                  <a:srgbClr val="000000"/>
                </a:solidFill>
                <a:latin typeface="Arial" panose="020B0604020202020204" pitchFamily="34" charset="0"/>
                <a:cs typeface="Arial" panose="020B0604020202020204" pitchFamily="34" charset="0"/>
              </a:rPr>
              <a:t>Một số thành tựu văn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4BD"/>
        </a:solidFill>
        <a:effectLst/>
      </p:bgPr>
    </p:bg>
    <p:spTree>
      <p:nvGrpSpPr>
        <p:cNvPr id="1" name=""/>
        <p:cNvGrpSpPr/>
        <p:nvPr/>
      </p:nvGrpSpPr>
      <p:grpSpPr>
        <a:xfrm>
          <a:off x="0" y="0"/>
          <a:ext cx="0" cy="0"/>
          <a:chOff x="0" y="0"/>
          <a:chExt cx="0" cy="0"/>
        </a:xfrm>
      </p:grpSpPr>
      <p:grpSp>
        <p:nvGrpSpPr>
          <p:cNvPr id="2" name="Group 2"/>
          <p:cNvGrpSpPr/>
          <p:nvPr/>
        </p:nvGrpSpPr>
        <p:grpSpPr>
          <a:xfrm>
            <a:off x="-1207172" y="-239442"/>
            <a:ext cx="21341221" cy="10765884"/>
            <a:chOff x="0" y="0"/>
            <a:chExt cx="28454961" cy="14354512"/>
          </a:xfrm>
        </p:grpSpPr>
        <p:pic>
          <p:nvPicPr>
            <p:cNvPr id="3" name="Picture 3"/>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4227481" cy="14354512"/>
            </a:xfrm>
            <a:prstGeom prst="rect">
              <a:avLst/>
            </a:prstGeom>
          </p:spPr>
        </p:pic>
        <p:pic>
          <p:nvPicPr>
            <p:cNvPr id="4" name="Picture 4"/>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7481" y="0"/>
              <a:ext cx="14227481" cy="14354512"/>
            </a:xfrm>
            <a:prstGeom prst="rect">
              <a:avLst/>
            </a:prstGeom>
          </p:spPr>
        </p:pic>
      </p:grpSp>
      <p:sp>
        <p:nvSpPr>
          <p:cNvPr id="5" name="AutoShape 5"/>
          <p:cNvSpPr/>
          <p:nvPr/>
        </p:nvSpPr>
        <p:spPr>
          <a:xfrm>
            <a:off x="17244772" y="-214796"/>
            <a:ext cx="29055" cy="10716592"/>
          </a:xfrm>
          <a:prstGeom prst="rect">
            <a:avLst/>
          </a:prstGeom>
          <a:solidFill>
            <a:srgbClr val="FFFFFF"/>
          </a:solidFill>
        </p:spPr>
      </p:sp>
      <p:pic>
        <p:nvPicPr>
          <p:cNvPr id="6" name="Picture 6"/>
          <p:cNvPicPr>
            <a:picLocks noChangeAspect="1"/>
          </p:cNvPicPr>
          <p:nvPr/>
        </p:nvPicPr>
        <p:blipFill>
          <a:blip r:embed="rId4" cstate="print">
            <a:alphaModFix amt="3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980842"/>
            <a:ext cx="3287396" cy="2270837"/>
          </a:xfrm>
          <a:prstGeom prst="rect">
            <a:avLst/>
          </a:prstGeom>
        </p:spPr>
      </p:pic>
      <p:sp>
        <p:nvSpPr>
          <p:cNvPr id="7" name="TextBox 7"/>
          <p:cNvSpPr txBox="1"/>
          <p:nvPr/>
        </p:nvSpPr>
        <p:spPr>
          <a:xfrm>
            <a:off x="457200" y="2646215"/>
            <a:ext cx="17273827" cy="973472"/>
          </a:xfrm>
          <a:prstGeom prst="rect">
            <a:avLst/>
          </a:prstGeom>
        </p:spPr>
        <p:txBody>
          <a:bodyPr wrap="square" lIns="0" tIns="0" rIns="0" bIns="0" rtlCol="0" anchor="t">
            <a:spAutoFit/>
          </a:bodyPr>
          <a:lstStyle/>
          <a:p>
            <a:pPr algn="ctr">
              <a:lnSpc>
                <a:spcPts val="8307"/>
              </a:lnSpc>
            </a:pPr>
            <a:r>
              <a:rPr lang="en-US" sz="6000" b="1" dirty="0">
                <a:solidFill>
                  <a:srgbClr val="2B2A2A"/>
                </a:solidFill>
                <a:latin typeface="Arial" panose="020B0604020202020204" pitchFamily="34" charset="0"/>
                <a:cs typeface="Arial" panose="020B0604020202020204" pitchFamily="34" charset="0"/>
              </a:rPr>
              <a:t>I. SỰ THÀNH LẬP, PHÁT TRIỂN VÀ SUY VONG</a:t>
            </a:r>
          </a:p>
        </p:txBody>
      </p:sp>
      <p:sp>
        <p:nvSpPr>
          <p:cNvPr id="10" name="Rectangle 9"/>
          <p:cNvSpPr/>
          <p:nvPr/>
        </p:nvSpPr>
        <p:spPr>
          <a:xfrm>
            <a:off x="1905000" y="4286957"/>
            <a:ext cx="14009013" cy="3785652"/>
          </a:xfrm>
          <a:prstGeom prst="rect">
            <a:avLst/>
          </a:prstGeom>
        </p:spPr>
        <p:txBody>
          <a:bodyPr wrap="square">
            <a:spAutoFit/>
          </a:bodyPr>
          <a:lstStyle/>
          <a:p>
            <a:pPr marL="685800" indent="-685800" algn="just">
              <a:lnSpc>
                <a:spcPts val="7200"/>
              </a:lnSpc>
              <a:buFont typeface="Arial" panose="020B0604020202020204" pitchFamily="34" charset="0"/>
              <a:buChar char="•"/>
            </a:pPr>
            <a:r>
              <a:rPr lang="vi-VN" sz="5000" dirty="0">
                <a:solidFill>
                  <a:schemeClr val="accent4">
                    <a:lumMod val="50000"/>
                  </a:schemeClr>
                </a:solidFill>
                <a:ea typeface="Calibri" panose="020F0502020204030204" pitchFamily="34" charset="0"/>
                <a:cs typeface="Arial" panose="020B0604020202020204" pitchFamily="34" charset="0"/>
              </a:rPr>
              <a:t>Xác định phạm vi lãnh thổ của Vương quốc Phù Nam từ th</a:t>
            </a:r>
            <a:r>
              <a:rPr lang="en-US" sz="50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ế</a:t>
            </a:r>
            <a:r>
              <a:rPr lang="vi-VN" sz="5000" dirty="0">
                <a:solidFill>
                  <a:schemeClr val="accent4">
                    <a:lumMod val="50000"/>
                  </a:schemeClr>
                </a:solidFill>
                <a:ea typeface="Calibri" panose="020F0502020204030204" pitchFamily="34" charset="0"/>
                <a:cs typeface="Arial" panose="020B0604020202020204" pitchFamily="34" charset="0"/>
              </a:rPr>
              <a:t> kỉ III đến thế kỉ V. </a:t>
            </a:r>
          </a:p>
          <a:p>
            <a:pPr marL="685800" indent="-685800" algn="just">
              <a:lnSpc>
                <a:spcPts val="7200"/>
              </a:lnSpc>
              <a:buFont typeface="Arial" panose="020B0604020202020204" pitchFamily="34" charset="0"/>
              <a:buChar char="•"/>
            </a:pPr>
            <a:r>
              <a:rPr lang="vi-VN" sz="5000" dirty="0">
                <a:solidFill>
                  <a:schemeClr val="accent4">
                    <a:lumMod val="50000"/>
                  </a:schemeClr>
                </a:solidFill>
                <a:ea typeface="Calibri" panose="020F0502020204030204" pitchFamily="34" charset="0"/>
                <a:cs typeface="Arial" panose="020B0604020202020204" pitchFamily="34" charset="0"/>
              </a:rPr>
              <a:t>Trình bày quá trình thành lập và suy vong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6" name="TextBox 5"/>
          <p:cNvSpPr txBox="1"/>
          <p:nvPr/>
        </p:nvSpPr>
        <p:spPr>
          <a:xfrm>
            <a:off x="1981200" y="8724900"/>
            <a:ext cx="14249400" cy="1102866"/>
          </a:xfrm>
          <a:prstGeom prst="rect">
            <a:avLst/>
          </a:prstGeom>
        </p:spPr>
        <p:txBody>
          <a:bodyPr wrap="square" lIns="0" tIns="0" rIns="0" bIns="0" rtlCol="0" anchor="t">
            <a:spAutoFit/>
          </a:bodyPr>
          <a:lstStyle/>
          <a:p>
            <a:pPr algn="ctr">
              <a:lnSpc>
                <a:spcPts val="8640"/>
              </a:lnSpc>
            </a:pPr>
            <a:r>
              <a:rPr lang="en-US" sz="4500" b="1" dirty="0">
                <a:solidFill>
                  <a:srgbClr val="000000"/>
                </a:solidFill>
                <a:latin typeface="Arial" panose="020B0604020202020204" pitchFamily="34" charset="0"/>
                <a:cs typeface="Arial" panose="020B0604020202020204" pitchFamily="34" charset="0"/>
              </a:rPr>
              <a:t>Lược đồ các nước Đông Nam Á ngày nay</a:t>
            </a:r>
          </a:p>
        </p:txBody>
      </p:sp>
      <p:pic>
        <p:nvPicPr>
          <p:cNvPr id="7" name="Picture 6"/>
          <p:cNvPicPr>
            <a:picLocks noChangeAspect="1"/>
          </p:cNvPicPr>
          <p:nvPr/>
        </p:nvPicPr>
        <p:blipFill>
          <a:blip r:embed="rId2"/>
          <a:stretch>
            <a:fillRect/>
          </a:stretch>
        </p:blipFill>
        <p:spPr>
          <a:xfrm>
            <a:off x="2819400" y="495300"/>
            <a:ext cx="12573000" cy="8382000"/>
          </a:xfrm>
          <a:prstGeom prst="rect">
            <a:avLst/>
          </a:prstGeom>
          <a:ln>
            <a:noFill/>
          </a:ln>
          <a:effectLst>
            <a:softEdge rad="112500"/>
          </a:effectLst>
        </p:spPr>
      </p:pic>
    </p:spTree>
    <p:extLst>
      <p:ext uri="{BB962C8B-B14F-4D97-AF65-F5344CB8AC3E}">
        <p14:creationId xmlns:p14="http://schemas.microsoft.com/office/powerpoint/2010/main" val="2957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21358" y="3037500"/>
            <a:ext cx="11989841" cy="2324854"/>
          </a:xfrm>
          <a:prstGeom prst="rect">
            <a:avLst/>
          </a:prstGeom>
        </p:spPr>
      </p:pic>
      <p:sp>
        <p:nvSpPr>
          <p:cNvPr id="15" name="TextBox 15"/>
          <p:cNvSpPr txBox="1"/>
          <p:nvPr/>
        </p:nvSpPr>
        <p:spPr>
          <a:xfrm>
            <a:off x="10886" y="671986"/>
            <a:ext cx="18287999" cy="1006942"/>
          </a:xfrm>
          <a:prstGeom prst="rect">
            <a:avLst/>
          </a:prstGeom>
        </p:spPr>
        <p:txBody>
          <a:bodyPr wrap="square" lIns="0" tIns="0" rIns="0" bIns="0" rtlCol="0" anchor="t">
            <a:spAutoFit/>
          </a:bodyPr>
          <a:lstStyle/>
          <a:p>
            <a:pPr algn="ctr">
              <a:lnSpc>
                <a:spcPts val="8800"/>
              </a:lnSpc>
            </a:pPr>
            <a:r>
              <a:rPr lang="en-US" sz="5500" b="1" dirty="0">
                <a:solidFill>
                  <a:srgbClr val="000000"/>
                </a:solidFill>
                <a:latin typeface="Arial" panose="020B0604020202020204" pitchFamily="34" charset="0"/>
                <a:cs typeface="Arial" panose="020B0604020202020204" pitchFamily="34" charset="0"/>
              </a:rPr>
              <a:t>Phạm vi lãnh thổ</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54509">
            <a:off x="15785933" y="7516531"/>
            <a:ext cx="2408444" cy="2123811"/>
          </a:xfrm>
          <a:prstGeom prst="rect">
            <a:avLst/>
          </a:prstGeom>
        </p:spPr>
      </p:pic>
      <p:pic>
        <p:nvPicPr>
          <p:cNvPr id="21"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581106" y="1339782"/>
            <a:ext cx="441960" cy="1524000"/>
          </a:xfrm>
          <a:prstGeom prst="rect">
            <a:avLst/>
          </a:prstGeom>
        </p:spPr>
      </p:pic>
      <p:pic>
        <p:nvPicPr>
          <p:cNvPr id="22"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943306" y="1440715"/>
            <a:ext cx="441960" cy="1524000"/>
          </a:xfrm>
          <a:prstGeom prst="rect">
            <a:avLst/>
          </a:prstGeom>
        </p:spPr>
      </p:pic>
      <p:pic>
        <p:nvPicPr>
          <p:cNvPr id="23"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0318206" y="1474851"/>
            <a:ext cx="441960" cy="1524000"/>
          </a:xfrm>
          <a:prstGeom prst="rect">
            <a:avLst/>
          </a:prstGeom>
        </p:spPr>
      </p:pic>
      <p:sp>
        <p:nvSpPr>
          <p:cNvPr id="24" name="Rectangle 23"/>
          <p:cNvSpPr/>
          <p:nvPr/>
        </p:nvSpPr>
        <p:spPr>
          <a:xfrm>
            <a:off x="1878559" y="3476320"/>
            <a:ext cx="10461134" cy="861774"/>
          </a:xfrm>
          <a:prstGeom prst="rect">
            <a:avLst/>
          </a:prstGeom>
        </p:spPr>
        <p:txBody>
          <a:bodyPr wrap="none">
            <a:spAutoFit/>
          </a:bodyPr>
          <a:lstStyle/>
          <a:p>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Thuộc Nam Bộ (Việt Nam) ngày nay</a:t>
            </a:r>
            <a:endParaRPr lang="en-US" sz="5000" dirty="0">
              <a:latin typeface="Arial" panose="020B0604020202020204" pitchFamily="34" charset="0"/>
              <a:cs typeface="Arial" panose="020B0604020202020204"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42999" y="5600701"/>
            <a:ext cx="14706599" cy="4335566"/>
          </a:xfrm>
          <a:prstGeom prst="rect">
            <a:avLst/>
          </a:prstGeom>
        </p:spPr>
      </p:pic>
      <p:sp>
        <p:nvSpPr>
          <p:cNvPr id="26" name="Rectangle 25"/>
          <p:cNvSpPr/>
          <p:nvPr/>
        </p:nvSpPr>
        <p:spPr>
          <a:xfrm>
            <a:off x="2057400" y="5965037"/>
            <a:ext cx="13182600" cy="2785378"/>
          </a:xfrm>
          <a:prstGeom prst="rect">
            <a:avLst/>
          </a:prstGeom>
        </p:spPr>
        <p:txBody>
          <a:bodyPr wrap="square">
            <a:spAutoFit/>
          </a:bodyPr>
          <a:lstStyle/>
          <a:p>
            <a:pPr algn="just">
              <a:lnSpc>
                <a:spcPts val="7000"/>
              </a:lnSpc>
            </a:pPr>
            <a:r>
              <a:rPr lang="vi-VN" sz="5000" dirty="0">
                <a:solidFill>
                  <a:srgbClr val="000000"/>
                </a:solidFill>
                <a:cs typeface="Arial" panose="020B0604020202020204" pitchFamily="34" charset="0"/>
              </a:rPr>
              <a:t>Phần lớn vùng đất này thường bị ngập vào mùa mưa khi nước sông</a:t>
            </a:r>
            <a:r>
              <a:rPr lang="en-US" sz="5000" dirty="0">
                <a:solidFill>
                  <a:srgbClr val="000000"/>
                </a:solidFill>
                <a:cs typeface="Arial" panose="020B0604020202020204" pitchFamily="34" charset="0"/>
              </a:rPr>
              <a:t> </a:t>
            </a:r>
            <a:r>
              <a:rPr lang="vi-VN" sz="5000" dirty="0">
                <a:solidFill>
                  <a:srgbClr val="000000"/>
                </a:solidFill>
                <a:cs typeface="Arial" panose="020B0604020202020204" pitchFamily="34" charset="0"/>
              </a:rPr>
              <a:t>Mê Công dâng lên và bị xâm nhập mặn từ biển vào mùa khô</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F4"/>
        </a:solidFill>
        <a:effectLst/>
      </p:bgPr>
    </p:bg>
    <p:spTree>
      <p:nvGrpSpPr>
        <p:cNvPr id="1" name=""/>
        <p:cNvGrpSpPr/>
        <p:nvPr/>
      </p:nvGrpSpPr>
      <p:grpSpPr>
        <a:xfrm>
          <a:off x="0" y="0"/>
          <a:ext cx="0" cy="0"/>
          <a:chOff x="0" y="0"/>
          <a:chExt cx="0" cy="0"/>
        </a:xfrm>
      </p:grpSpPr>
      <p:sp>
        <p:nvSpPr>
          <p:cNvPr id="2" name="TextBox 2"/>
          <p:cNvSpPr txBox="1"/>
          <p:nvPr/>
        </p:nvSpPr>
        <p:spPr>
          <a:xfrm>
            <a:off x="21771" y="996041"/>
            <a:ext cx="18287999" cy="1641475"/>
          </a:xfrm>
          <a:prstGeom prst="rect">
            <a:avLst/>
          </a:prstGeom>
        </p:spPr>
        <p:txBody>
          <a:bodyPr wrap="square" lIns="0" tIns="0" rIns="0" bIns="0" rtlCol="0" anchor="t">
            <a:spAutoFit/>
          </a:bodyPr>
          <a:lstStyle/>
          <a:p>
            <a:pPr algn="ctr">
              <a:lnSpc>
                <a:spcPts val="6399"/>
              </a:lnSpc>
            </a:pPr>
            <a:r>
              <a:rPr lang="en-US" sz="5000" b="1" dirty="0">
                <a:solidFill>
                  <a:srgbClr val="403F3D"/>
                </a:solidFill>
                <a:latin typeface="Arial" panose="020B0604020202020204" pitchFamily="34" charset="0"/>
                <a:cs typeface="Arial" panose="020B0604020202020204" pitchFamily="34" charset="0"/>
              </a:rPr>
              <a:t>Quá trình phát triển và suy vong </a:t>
            </a:r>
          </a:p>
          <a:p>
            <a:pPr algn="ctr">
              <a:lnSpc>
                <a:spcPts val="6399"/>
              </a:lnSpc>
            </a:pPr>
            <a:r>
              <a:rPr lang="en-US" sz="5000" b="1" dirty="0">
                <a:solidFill>
                  <a:srgbClr val="403F3D"/>
                </a:solidFill>
                <a:latin typeface="Arial" panose="020B0604020202020204" pitchFamily="34" charset="0"/>
                <a:cs typeface="Arial" panose="020B0604020202020204" pitchFamily="34" charset="0"/>
              </a:rPr>
              <a:t>của vương quốc Phù Nam</a:t>
            </a:r>
          </a:p>
        </p:txBody>
      </p:sp>
      <p:grpSp>
        <p:nvGrpSpPr>
          <p:cNvPr id="3" name="Group 3"/>
          <p:cNvGrpSpPr/>
          <p:nvPr/>
        </p:nvGrpSpPr>
        <p:grpSpPr>
          <a:xfrm>
            <a:off x="16611600" y="17008"/>
            <a:ext cx="1069867" cy="10287000"/>
            <a:chOff x="0" y="0"/>
            <a:chExt cx="1426490" cy="13716000"/>
          </a:xfrm>
        </p:grpSpPr>
        <p:sp>
          <p:nvSpPr>
            <p:cNvPr id="4" name="AutoShape 4"/>
            <p:cNvSpPr/>
            <p:nvPr/>
          </p:nvSpPr>
          <p:spPr>
            <a:xfrm rot="-10800000">
              <a:off x="1146533" y="0"/>
              <a:ext cx="279957" cy="13716000"/>
            </a:xfrm>
            <a:prstGeom prst="rect">
              <a:avLst/>
            </a:prstGeom>
            <a:solidFill>
              <a:srgbClr val="62DBC8">
                <a:alpha val="49804"/>
              </a:srgbClr>
            </a:solidFill>
          </p:spPr>
        </p:sp>
        <p:sp>
          <p:nvSpPr>
            <p:cNvPr id="5" name="AutoShape 5"/>
            <p:cNvSpPr/>
            <p:nvPr/>
          </p:nvSpPr>
          <p:spPr>
            <a:xfrm rot="-10800000">
              <a:off x="571452" y="0"/>
              <a:ext cx="280997" cy="13716000"/>
            </a:xfrm>
            <a:prstGeom prst="rect">
              <a:avLst/>
            </a:prstGeom>
            <a:solidFill>
              <a:srgbClr val="62DBC8"/>
            </a:solidFill>
          </p:spPr>
        </p:sp>
        <p:sp>
          <p:nvSpPr>
            <p:cNvPr id="6" name="AutoShape 6"/>
            <p:cNvSpPr/>
            <p:nvPr/>
          </p:nvSpPr>
          <p:spPr>
            <a:xfrm rot="-10800000">
              <a:off x="0" y="0"/>
              <a:ext cx="278410" cy="13716000"/>
            </a:xfrm>
            <a:prstGeom prst="rect">
              <a:avLst/>
            </a:prstGeom>
            <a:solidFill>
              <a:srgbClr val="62DBC8">
                <a:alpha val="49804"/>
              </a:srgbClr>
            </a:solidFill>
          </p:spPr>
        </p:sp>
      </p:grpSp>
      <p:grpSp>
        <p:nvGrpSpPr>
          <p:cNvPr id="7" name="Group 7"/>
          <p:cNvGrpSpPr/>
          <p:nvPr/>
        </p:nvGrpSpPr>
        <p:grpSpPr>
          <a:xfrm>
            <a:off x="577920" y="2915630"/>
            <a:ext cx="16462267" cy="1289328"/>
            <a:chOff x="0" y="0"/>
            <a:chExt cx="23421643" cy="9363940"/>
          </a:xfrm>
          <a:solidFill>
            <a:schemeClr val="accent3">
              <a:lumMod val="60000"/>
              <a:lumOff val="40000"/>
            </a:schemeClr>
          </a:solidFill>
        </p:grpSpPr>
        <p:sp>
          <p:nvSpPr>
            <p:cNvPr id="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3" name="Rectangle 12"/>
          <p:cNvSpPr/>
          <p:nvPr/>
        </p:nvSpPr>
        <p:spPr>
          <a:xfrm>
            <a:off x="765498" y="3140777"/>
            <a:ext cx="16243780" cy="951543"/>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TK I: Vương quốc Phù Nam được thành lập.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7"/>
          <p:cNvGrpSpPr/>
          <p:nvPr/>
        </p:nvGrpSpPr>
        <p:grpSpPr>
          <a:xfrm>
            <a:off x="547011" y="4549297"/>
            <a:ext cx="16462267" cy="1810751"/>
            <a:chOff x="0" y="0"/>
            <a:chExt cx="23421643" cy="9363940"/>
          </a:xfrm>
          <a:solidFill>
            <a:schemeClr val="accent3">
              <a:lumMod val="60000"/>
              <a:lumOff val="40000"/>
            </a:schemeClr>
          </a:solidFill>
        </p:grpSpPr>
        <p:sp>
          <p:nvSpPr>
            <p:cNvPr id="18"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19" name="Rectangle 18"/>
          <p:cNvSpPr/>
          <p:nvPr/>
        </p:nvSpPr>
        <p:spPr>
          <a:xfrm>
            <a:off x="765497" y="4549296"/>
            <a:ext cx="16243780" cy="1810752"/>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Từ TK III – TK V: Phù Nam trở thành một trong những đế chế mạnh nhất trong khu vực Đông Nam Á.</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7"/>
          <p:cNvGrpSpPr/>
          <p:nvPr/>
        </p:nvGrpSpPr>
        <p:grpSpPr>
          <a:xfrm>
            <a:off x="467641" y="6605876"/>
            <a:ext cx="16462267" cy="1129324"/>
            <a:chOff x="0" y="0"/>
            <a:chExt cx="23421643" cy="9363940"/>
          </a:xfrm>
          <a:solidFill>
            <a:schemeClr val="accent3">
              <a:lumMod val="60000"/>
              <a:lumOff val="40000"/>
            </a:schemeClr>
          </a:solidFill>
        </p:grpSpPr>
        <p:sp>
          <p:nvSpPr>
            <p:cNvPr id="21"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2" name="Rectangle 21"/>
          <p:cNvSpPr/>
          <p:nvPr/>
        </p:nvSpPr>
        <p:spPr>
          <a:xfrm>
            <a:off x="651072" y="6701979"/>
            <a:ext cx="16243780" cy="951543"/>
          </a:xfrm>
          <a:prstGeom prst="rect">
            <a:avLst/>
          </a:prstGeom>
        </p:spPr>
        <p:txBody>
          <a:bodyPr wrap="square">
            <a:spAutoFit/>
          </a:bodyPr>
          <a:lstStyle/>
          <a:p>
            <a:pPr algn="just">
              <a:lnSpc>
                <a:spcPts val="6700"/>
              </a:lnSpc>
            </a:pPr>
            <a:r>
              <a:rPr lang="nl-NL" sz="5000" dirty="0">
                <a:solidFill>
                  <a:srgbClr val="000000"/>
                </a:solidFill>
                <a:latin typeface="Arial" panose="020B0604020202020204" pitchFamily="34" charset="0"/>
                <a:ea typeface="Calibri" panose="020F0502020204030204" pitchFamily="34" charset="0"/>
                <a:cs typeface="Arial" panose="020B0604020202020204" pitchFamily="34" charset="0"/>
              </a:rPr>
              <a:t>Thế kỉ VI: bắt đầu suy yếu.</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 name="Group 7"/>
          <p:cNvGrpSpPr/>
          <p:nvPr/>
        </p:nvGrpSpPr>
        <p:grpSpPr>
          <a:xfrm>
            <a:off x="432585" y="8060680"/>
            <a:ext cx="16462267" cy="1976835"/>
            <a:chOff x="0" y="0"/>
            <a:chExt cx="23421643" cy="9363940"/>
          </a:xfrm>
          <a:solidFill>
            <a:schemeClr val="accent3">
              <a:lumMod val="60000"/>
              <a:lumOff val="40000"/>
            </a:schemeClr>
          </a:solidFill>
        </p:grpSpPr>
        <p:sp>
          <p:nvSpPr>
            <p:cNvPr id="25" name="Freeform 8"/>
            <p:cNvSpPr/>
            <p:nvPr/>
          </p:nvSpPr>
          <p:spPr>
            <a:xfrm>
              <a:off x="0" y="0"/>
              <a:ext cx="23421643" cy="9363939"/>
            </a:xfrm>
            <a:custGeom>
              <a:avLst/>
              <a:gdLst/>
              <a:ahLst/>
              <a:cxnLst/>
              <a:rect l="l" t="t" r="r" b="b"/>
              <a:pathLst>
                <a:path w="23421643" h="9363939">
                  <a:moveTo>
                    <a:pt x="23116843" y="0"/>
                  </a:moveTo>
                  <a:lnTo>
                    <a:pt x="304800" y="0"/>
                  </a:lnTo>
                  <a:cubicBezTo>
                    <a:pt x="135890" y="0"/>
                    <a:pt x="0" y="135890"/>
                    <a:pt x="0" y="304800"/>
                  </a:cubicBezTo>
                  <a:lnTo>
                    <a:pt x="0" y="9059139"/>
                  </a:lnTo>
                  <a:cubicBezTo>
                    <a:pt x="0" y="9228050"/>
                    <a:pt x="135890" y="9363939"/>
                    <a:pt x="304800" y="9363939"/>
                  </a:cubicBezTo>
                  <a:lnTo>
                    <a:pt x="23116843" y="9363939"/>
                  </a:lnTo>
                  <a:cubicBezTo>
                    <a:pt x="23285752" y="9363939"/>
                    <a:pt x="23421643" y="9228050"/>
                    <a:pt x="23421643" y="9059139"/>
                  </a:cubicBezTo>
                  <a:lnTo>
                    <a:pt x="23421643" y="304800"/>
                  </a:lnTo>
                  <a:cubicBezTo>
                    <a:pt x="23421643" y="135890"/>
                    <a:pt x="23285752" y="0"/>
                    <a:pt x="23116843" y="0"/>
                  </a:cubicBezTo>
                  <a:close/>
                </a:path>
              </a:pathLst>
            </a:custGeom>
            <a:grpFill/>
          </p:spPr>
        </p:sp>
      </p:grpSp>
      <p:sp>
        <p:nvSpPr>
          <p:cNvPr id="26" name="Rectangle 25"/>
          <p:cNvSpPr/>
          <p:nvPr/>
        </p:nvSpPr>
        <p:spPr>
          <a:xfrm>
            <a:off x="651072" y="8143721"/>
            <a:ext cx="16243780" cy="1810752"/>
          </a:xfrm>
          <a:prstGeom prst="rect">
            <a:avLst/>
          </a:prstGeom>
        </p:spPr>
        <p:txBody>
          <a:bodyPr wrap="square">
            <a:spAutoFit/>
          </a:bodyPr>
          <a:lstStyle/>
          <a:p>
            <a:pPr algn="just">
              <a:lnSpc>
                <a:spcPts val="6700"/>
              </a:lnSpc>
            </a:pPr>
            <a:r>
              <a:rPr lang="en-US" sz="50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5000" dirty="0">
                <a:solidFill>
                  <a:srgbClr val="000000"/>
                </a:solidFill>
                <a:ea typeface="Calibri" panose="020F0502020204030204" pitchFamily="34" charset="0"/>
                <a:cs typeface="Arial" panose="020B0604020202020204" pitchFamily="34" charset="0"/>
              </a:rPr>
              <a:t>ầu thế kỉ VII</a:t>
            </a:r>
            <a:r>
              <a:rPr lang="en-US" sz="5000" dirty="0">
                <a:solidFill>
                  <a:srgbClr val="000000"/>
                </a:solidFill>
                <a:ea typeface="Calibri" panose="020F0502020204030204" pitchFamily="34" charset="0"/>
                <a:cs typeface="Arial" panose="020B0604020202020204" pitchFamily="34" charset="0"/>
              </a:rPr>
              <a:t>: </a:t>
            </a:r>
            <a:r>
              <a:rPr lang="vi-VN" sz="5000" dirty="0">
                <a:solidFill>
                  <a:srgbClr val="000000"/>
                </a:solidFill>
                <a:ea typeface="Calibri" panose="020F0502020204030204" pitchFamily="34" charset="0"/>
                <a:cs typeface="Arial" panose="020B0604020202020204" pitchFamily="34" charset="0"/>
              </a:rPr>
              <a:t>Phù Nam bị Chân Lạp - một vương quốc của người Khơ-me thôn tính</a:t>
            </a:r>
            <a:r>
              <a:rPr lang="en-US" sz="5000" dirty="0">
                <a:solidFill>
                  <a:srgbClr val="000000"/>
                </a:solidFill>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9" grpId="0"/>
      <p:bldP spid="22"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1046</Words>
  <Application>Microsoft Office PowerPoint</Application>
  <PresentationFormat>Custom</PresentationFormat>
  <Paragraphs>108</Paragraphs>
  <Slides>34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Abys</vt:lpstr>
      <vt:lpstr>Calibri</vt:lpstr>
      <vt:lpstr>Montserrat Semi-Bold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HP</cp:lastModifiedBy>
  <cp:revision>51</cp:revision>
  <dcterms:created xsi:type="dcterms:W3CDTF">2006-08-16T00:00:00Z</dcterms:created>
  <dcterms:modified xsi:type="dcterms:W3CDTF">2023-04-25T03:05:56Z</dcterms:modified>
  <dc:identifier>DAEpSo3H7qc</dc:identifier>
</cp:coreProperties>
</file>